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sldIdLst>
    <p:sldId id="266" r:id="rId6"/>
    <p:sldId id="269" r:id="rId7"/>
    <p:sldId id="273" r:id="rId8"/>
    <p:sldId id="274" r:id="rId9"/>
    <p:sldId id="278" r:id="rId10"/>
    <p:sldId id="279" r:id="rId11"/>
    <p:sldId id="270" r:id="rId12"/>
    <p:sldId id="275" r:id="rId13"/>
    <p:sldId id="267" r:id="rId14"/>
  </p:sldIdLst>
  <p:sldSz cx="9144000" cy="5143500" type="screen16x9"/>
  <p:notesSz cx="68072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8094E"/>
    <a:srgbClr val="8B0046"/>
    <a:srgbClr val="009900"/>
    <a:srgbClr val="808000"/>
    <a:srgbClr val="000000"/>
    <a:srgbClr val="919195"/>
    <a:srgbClr val="005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84" autoAdjust="0"/>
  </p:normalViewPr>
  <p:slideViewPr>
    <p:cSldViewPr>
      <p:cViewPr varScale="1">
        <p:scale>
          <a:sx n="118" d="100"/>
          <a:sy n="118" d="100"/>
        </p:scale>
        <p:origin x="-540"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AD29A-8F99-4295-9C73-9023E927FC28}"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AU"/>
        </a:p>
      </dgm:t>
    </dgm:pt>
    <dgm:pt modelId="{C244AF04-74CA-4675-80F6-1703D7291FAC}">
      <dgm:prSet phldrT="[Text]"/>
      <dgm:spPr/>
      <dgm:t>
        <a:bodyPr/>
        <a:lstStyle/>
        <a:p>
          <a:r>
            <a:rPr lang="en-AU" dirty="0" smtClean="0"/>
            <a:t>Government</a:t>
          </a:r>
        </a:p>
      </dgm:t>
    </dgm:pt>
    <dgm:pt modelId="{5E953105-E22A-431C-879D-E863E2CB941F}" type="parTrans" cxnId="{CF81806A-D28A-48FB-BF24-DD72239F186C}">
      <dgm:prSet/>
      <dgm:spPr/>
      <dgm:t>
        <a:bodyPr/>
        <a:lstStyle/>
        <a:p>
          <a:endParaRPr lang="en-AU"/>
        </a:p>
      </dgm:t>
    </dgm:pt>
    <dgm:pt modelId="{9CDBDCF3-2D77-46C4-8ACC-43EFAC043C90}" type="sibTrans" cxnId="{CF81806A-D28A-48FB-BF24-DD72239F186C}">
      <dgm:prSet/>
      <dgm:spPr/>
      <dgm:t>
        <a:bodyPr/>
        <a:lstStyle/>
        <a:p>
          <a:endParaRPr lang="en-AU"/>
        </a:p>
      </dgm:t>
    </dgm:pt>
    <dgm:pt modelId="{A749F43F-F465-43AC-9D1D-3C63938A2869}">
      <dgm:prSet phldrT="[Text]"/>
      <dgm:spPr/>
      <dgm:t>
        <a:bodyPr/>
        <a:lstStyle/>
        <a:p>
          <a:r>
            <a:rPr lang="en-AU" dirty="0" smtClean="0"/>
            <a:t>Producers</a:t>
          </a:r>
          <a:endParaRPr lang="en-AU" dirty="0"/>
        </a:p>
      </dgm:t>
    </dgm:pt>
    <dgm:pt modelId="{909B239A-AC02-4DF8-8FF5-AAAC76037B8A}" type="parTrans" cxnId="{531BFF6A-95FF-4FF7-8002-6C14B1F684E2}">
      <dgm:prSet/>
      <dgm:spPr/>
      <dgm:t>
        <a:bodyPr/>
        <a:lstStyle/>
        <a:p>
          <a:endParaRPr lang="en-AU"/>
        </a:p>
      </dgm:t>
    </dgm:pt>
    <dgm:pt modelId="{88DE908B-B44C-49A3-A1D4-540B15B5D147}" type="sibTrans" cxnId="{531BFF6A-95FF-4FF7-8002-6C14B1F684E2}">
      <dgm:prSet/>
      <dgm:spPr/>
      <dgm:t>
        <a:bodyPr/>
        <a:lstStyle/>
        <a:p>
          <a:endParaRPr lang="en-AU"/>
        </a:p>
      </dgm:t>
    </dgm:pt>
    <dgm:pt modelId="{B4CBC961-6C5D-40B8-A1E9-C8E0EB5EA6D3}">
      <dgm:prSet phldrT="[Text]"/>
      <dgm:spPr/>
      <dgm:t>
        <a:bodyPr/>
        <a:lstStyle/>
        <a:p>
          <a:r>
            <a:rPr lang="en-AU" dirty="0" smtClean="0"/>
            <a:t>Distributors and Retailers</a:t>
          </a:r>
          <a:endParaRPr lang="en-AU" dirty="0"/>
        </a:p>
      </dgm:t>
    </dgm:pt>
    <dgm:pt modelId="{902208E7-7826-453D-850C-32EC9BE3EA32}" type="parTrans" cxnId="{BF4A2CB9-1338-47B8-8C20-17B927E5AA39}">
      <dgm:prSet/>
      <dgm:spPr/>
      <dgm:t>
        <a:bodyPr/>
        <a:lstStyle/>
        <a:p>
          <a:endParaRPr lang="en-AU"/>
        </a:p>
      </dgm:t>
    </dgm:pt>
    <dgm:pt modelId="{DA3572DA-7A35-42F9-BFCC-7D738E4AEE69}" type="sibTrans" cxnId="{BF4A2CB9-1338-47B8-8C20-17B927E5AA39}">
      <dgm:prSet/>
      <dgm:spPr/>
      <dgm:t>
        <a:bodyPr/>
        <a:lstStyle/>
        <a:p>
          <a:endParaRPr lang="en-AU"/>
        </a:p>
      </dgm:t>
    </dgm:pt>
    <dgm:pt modelId="{8EF3AE96-9B36-4082-A561-A7991F4C6EBE}">
      <dgm:prSet phldrT="[Text]"/>
      <dgm:spPr/>
      <dgm:t>
        <a:bodyPr/>
        <a:lstStyle/>
        <a:p>
          <a:r>
            <a:rPr lang="en-AU" dirty="0" smtClean="0"/>
            <a:t>Consumers</a:t>
          </a:r>
          <a:endParaRPr lang="en-AU" dirty="0"/>
        </a:p>
      </dgm:t>
    </dgm:pt>
    <dgm:pt modelId="{6A26F1D0-6496-4A88-97BA-C28A5709E768}" type="parTrans" cxnId="{8E37CFF0-5800-4FB6-837E-F6000661BCD9}">
      <dgm:prSet/>
      <dgm:spPr/>
      <dgm:t>
        <a:bodyPr/>
        <a:lstStyle/>
        <a:p>
          <a:endParaRPr lang="en-AU"/>
        </a:p>
      </dgm:t>
    </dgm:pt>
    <dgm:pt modelId="{187061AB-1F03-4268-BC0A-83DFC5BA6386}" type="sibTrans" cxnId="{8E37CFF0-5800-4FB6-837E-F6000661BCD9}">
      <dgm:prSet/>
      <dgm:spPr/>
      <dgm:t>
        <a:bodyPr/>
        <a:lstStyle/>
        <a:p>
          <a:endParaRPr lang="en-AU"/>
        </a:p>
      </dgm:t>
    </dgm:pt>
    <dgm:pt modelId="{F1B14904-A7FD-4A93-930B-3CCB3C68D2DC}">
      <dgm:prSet phldrT="[Text]"/>
      <dgm:spPr/>
      <dgm:t>
        <a:bodyPr/>
        <a:lstStyle/>
        <a:p>
          <a:r>
            <a:rPr lang="en-AU" dirty="0" smtClean="0"/>
            <a:t>Healthcare and Insurance</a:t>
          </a:r>
          <a:endParaRPr lang="en-AU" dirty="0"/>
        </a:p>
      </dgm:t>
    </dgm:pt>
    <dgm:pt modelId="{A6BE2CF1-6BB8-421A-A921-F3DFD01B8785}" type="parTrans" cxnId="{E0B96ACE-169E-4A55-8D5F-395DA972E176}">
      <dgm:prSet/>
      <dgm:spPr/>
      <dgm:t>
        <a:bodyPr/>
        <a:lstStyle/>
        <a:p>
          <a:endParaRPr lang="en-AU"/>
        </a:p>
      </dgm:t>
    </dgm:pt>
    <dgm:pt modelId="{838D6CCA-FFF9-4F7B-A8B2-D1ADA6276399}" type="sibTrans" cxnId="{E0B96ACE-169E-4A55-8D5F-395DA972E176}">
      <dgm:prSet/>
      <dgm:spPr/>
      <dgm:t>
        <a:bodyPr/>
        <a:lstStyle/>
        <a:p>
          <a:endParaRPr lang="en-AU"/>
        </a:p>
      </dgm:t>
    </dgm:pt>
    <dgm:pt modelId="{4623F50B-582A-4C9F-BB0B-4301ACADE584}" type="pres">
      <dgm:prSet presAssocID="{A08AD29A-8F99-4295-9C73-9023E927FC28}" presName="cycle" presStyleCnt="0">
        <dgm:presLayoutVars>
          <dgm:dir/>
          <dgm:resizeHandles val="exact"/>
        </dgm:presLayoutVars>
      </dgm:prSet>
      <dgm:spPr/>
    </dgm:pt>
    <dgm:pt modelId="{991A2F1E-8FE2-4A38-8E99-B4113AF123E3}" type="pres">
      <dgm:prSet presAssocID="{C244AF04-74CA-4675-80F6-1703D7291FAC}" presName="node" presStyleLbl="node1" presStyleIdx="0" presStyleCnt="5">
        <dgm:presLayoutVars>
          <dgm:bulletEnabled val="1"/>
        </dgm:presLayoutVars>
      </dgm:prSet>
      <dgm:spPr/>
      <dgm:t>
        <a:bodyPr/>
        <a:lstStyle/>
        <a:p>
          <a:endParaRPr lang="en-AU"/>
        </a:p>
      </dgm:t>
    </dgm:pt>
    <dgm:pt modelId="{487EBED3-AE16-4B66-A839-62C44AC44128}" type="pres">
      <dgm:prSet presAssocID="{9CDBDCF3-2D77-46C4-8ACC-43EFAC043C90}" presName="sibTrans" presStyleLbl="sibTrans2D1" presStyleIdx="0" presStyleCnt="5"/>
      <dgm:spPr/>
    </dgm:pt>
    <dgm:pt modelId="{9A035E50-F086-475D-B4E0-C6CB22024D5C}" type="pres">
      <dgm:prSet presAssocID="{9CDBDCF3-2D77-46C4-8ACC-43EFAC043C90}" presName="connectorText" presStyleLbl="sibTrans2D1" presStyleIdx="0" presStyleCnt="5"/>
      <dgm:spPr/>
    </dgm:pt>
    <dgm:pt modelId="{03DEF162-63EA-4582-8F4D-8B3EA0820EB1}" type="pres">
      <dgm:prSet presAssocID="{A749F43F-F465-43AC-9D1D-3C63938A2869}" presName="node" presStyleLbl="node1" presStyleIdx="1" presStyleCnt="5">
        <dgm:presLayoutVars>
          <dgm:bulletEnabled val="1"/>
        </dgm:presLayoutVars>
      </dgm:prSet>
      <dgm:spPr/>
    </dgm:pt>
    <dgm:pt modelId="{FB7085FC-52B7-4550-A280-C3B7E6295F83}" type="pres">
      <dgm:prSet presAssocID="{88DE908B-B44C-49A3-A1D4-540B15B5D147}" presName="sibTrans" presStyleLbl="sibTrans2D1" presStyleIdx="1" presStyleCnt="5"/>
      <dgm:spPr/>
    </dgm:pt>
    <dgm:pt modelId="{A9ADBFB4-1012-4AB4-BED1-315D674BAFC6}" type="pres">
      <dgm:prSet presAssocID="{88DE908B-B44C-49A3-A1D4-540B15B5D147}" presName="connectorText" presStyleLbl="sibTrans2D1" presStyleIdx="1" presStyleCnt="5"/>
      <dgm:spPr/>
    </dgm:pt>
    <dgm:pt modelId="{7B390EF2-6D09-41BB-8B7B-0D70EBFFB421}" type="pres">
      <dgm:prSet presAssocID="{B4CBC961-6C5D-40B8-A1E9-C8E0EB5EA6D3}" presName="node" presStyleLbl="node1" presStyleIdx="2" presStyleCnt="5">
        <dgm:presLayoutVars>
          <dgm:bulletEnabled val="1"/>
        </dgm:presLayoutVars>
      </dgm:prSet>
      <dgm:spPr/>
      <dgm:t>
        <a:bodyPr/>
        <a:lstStyle/>
        <a:p>
          <a:endParaRPr lang="en-AU"/>
        </a:p>
      </dgm:t>
    </dgm:pt>
    <dgm:pt modelId="{AB2CB939-B6FF-4085-A332-6EC9597593A4}" type="pres">
      <dgm:prSet presAssocID="{DA3572DA-7A35-42F9-BFCC-7D738E4AEE69}" presName="sibTrans" presStyleLbl="sibTrans2D1" presStyleIdx="2" presStyleCnt="5"/>
      <dgm:spPr/>
    </dgm:pt>
    <dgm:pt modelId="{0E604D09-6D0C-405A-AB3A-4DDE80848005}" type="pres">
      <dgm:prSet presAssocID="{DA3572DA-7A35-42F9-BFCC-7D738E4AEE69}" presName="connectorText" presStyleLbl="sibTrans2D1" presStyleIdx="2" presStyleCnt="5"/>
      <dgm:spPr/>
    </dgm:pt>
    <dgm:pt modelId="{BC8F13CD-06DB-452C-AF3D-A29D6BCFF399}" type="pres">
      <dgm:prSet presAssocID="{8EF3AE96-9B36-4082-A561-A7991F4C6EBE}" presName="node" presStyleLbl="node1" presStyleIdx="3" presStyleCnt="5">
        <dgm:presLayoutVars>
          <dgm:bulletEnabled val="1"/>
        </dgm:presLayoutVars>
      </dgm:prSet>
      <dgm:spPr/>
    </dgm:pt>
    <dgm:pt modelId="{C24A90E3-54EF-4EFF-806E-0BB9579AA1F6}" type="pres">
      <dgm:prSet presAssocID="{187061AB-1F03-4268-BC0A-83DFC5BA6386}" presName="sibTrans" presStyleLbl="sibTrans2D1" presStyleIdx="3" presStyleCnt="5"/>
      <dgm:spPr/>
    </dgm:pt>
    <dgm:pt modelId="{5E7B1DE1-D27F-4231-865C-9F042CAE7F88}" type="pres">
      <dgm:prSet presAssocID="{187061AB-1F03-4268-BC0A-83DFC5BA6386}" presName="connectorText" presStyleLbl="sibTrans2D1" presStyleIdx="3" presStyleCnt="5"/>
      <dgm:spPr/>
    </dgm:pt>
    <dgm:pt modelId="{D4B2DC0B-D5F2-498F-BD61-D45EDB53E0A3}" type="pres">
      <dgm:prSet presAssocID="{F1B14904-A7FD-4A93-930B-3CCB3C68D2DC}" presName="node" presStyleLbl="node1" presStyleIdx="4" presStyleCnt="5">
        <dgm:presLayoutVars>
          <dgm:bulletEnabled val="1"/>
        </dgm:presLayoutVars>
      </dgm:prSet>
      <dgm:spPr/>
      <dgm:t>
        <a:bodyPr/>
        <a:lstStyle/>
        <a:p>
          <a:endParaRPr lang="en-AU"/>
        </a:p>
      </dgm:t>
    </dgm:pt>
    <dgm:pt modelId="{0EE318E3-F1FB-40D6-9C9B-D96C84F78183}" type="pres">
      <dgm:prSet presAssocID="{838D6CCA-FFF9-4F7B-A8B2-D1ADA6276399}" presName="sibTrans" presStyleLbl="sibTrans2D1" presStyleIdx="4" presStyleCnt="5"/>
      <dgm:spPr/>
    </dgm:pt>
    <dgm:pt modelId="{EA22D96D-9DE7-407E-884E-B6E03B0CD553}" type="pres">
      <dgm:prSet presAssocID="{838D6CCA-FFF9-4F7B-A8B2-D1ADA6276399}" presName="connectorText" presStyleLbl="sibTrans2D1" presStyleIdx="4" presStyleCnt="5"/>
      <dgm:spPr/>
    </dgm:pt>
  </dgm:ptLst>
  <dgm:cxnLst>
    <dgm:cxn modelId="{CF81806A-D28A-48FB-BF24-DD72239F186C}" srcId="{A08AD29A-8F99-4295-9C73-9023E927FC28}" destId="{C244AF04-74CA-4675-80F6-1703D7291FAC}" srcOrd="0" destOrd="0" parTransId="{5E953105-E22A-431C-879D-E863E2CB941F}" sibTransId="{9CDBDCF3-2D77-46C4-8ACC-43EFAC043C90}"/>
    <dgm:cxn modelId="{24460366-FD5E-483B-8AB3-F3B469D4EC7C}" type="presOf" srcId="{9CDBDCF3-2D77-46C4-8ACC-43EFAC043C90}" destId="{487EBED3-AE16-4B66-A839-62C44AC44128}" srcOrd="0" destOrd="0" presId="urn:microsoft.com/office/officeart/2005/8/layout/cycle2"/>
    <dgm:cxn modelId="{56CBF03F-77D5-4E62-8924-5395CF63FBCE}" type="presOf" srcId="{A749F43F-F465-43AC-9D1D-3C63938A2869}" destId="{03DEF162-63EA-4582-8F4D-8B3EA0820EB1}" srcOrd="0" destOrd="0" presId="urn:microsoft.com/office/officeart/2005/8/layout/cycle2"/>
    <dgm:cxn modelId="{2A046818-0A0B-479D-BB11-5799210AD0BE}" type="presOf" srcId="{88DE908B-B44C-49A3-A1D4-540B15B5D147}" destId="{FB7085FC-52B7-4550-A280-C3B7E6295F83}" srcOrd="0" destOrd="0" presId="urn:microsoft.com/office/officeart/2005/8/layout/cycle2"/>
    <dgm:cxn modelId="{B2C4F166-FA1B-416F-B80F-D4AA07D688B2}" type="presOf" srcId="{9CDBDCF3-2D77-46C4-8ACC-43EFAC043C90}" destId="{9A035E50-F086-475D-B4E0-C6CB22024D5C}" srcOrd="1" destOrd="0" presId="urn:microsoft.com/office/officeart/2005/8/layout/cycle2"/>
    <dgm:cxn modelId="{E0B96ACE-169E-4A55-8D5F-395DA972E176}" srcId="{A08AD29A-8F99-4295-9C73-9023E927FC28}" destId="{F1B14904-A7FD-4A93-930B-3CCB3C68D2DC}" srcOrd="4" destOrd="0" parTransId="{A6BE2CF1-6BB8-421A-A921-F3DFD01B8785}" sibTransId="{838D6CCA-FFF9-4F7B-A8B2-D1ADA6276399}"/>
    <dgm:cxn modelId="{04E16F6D-9370-4277-9363-8F2E4B51E33B}" type="presOf" srcId="{838D6CCA-FFF9-4F7B-A8B2-D1ADA6276399}" destId="{0EE318E3-F1FB-40D6-9C9B-D96C84F78183}" srcOrd="0" destOrd="0" presId="urn:microsoft.com/office/officeart/2005/8/layout/cycle2"/>
    <dgm:cxn modelId="{09041147-8077-4C08-9739-95962A728516}" type="presOf" srcId="{187061AB-1F03-4268-BC0A-83DFC5BA6386}" destId="{5E7B1DE1-D27F-4231-865C-9F042CAE7F88}" srcOrd="1" destOrd="0" presId="urn:microsoft.com/office/officeart/2005/8/layout/cycle2"/>
    <dgm:cxn modelId="{17A41875-5D74-4CDF-8247-95E5963D758F}" type="presOf" srcId="{838D6CCA-FFF9-4F7B-A8B2-D1ADA6276399}" destId="{EA22D96D-9DE7-407E-884E-B6E03B0CD553}" srcOrd="1" destOrd="0" presId="urn:microsoft.com/office/officeart/2005/8/layout/cycle2"/>
    <dgm:cxn modelId="{BF4A2CB9-1338-47B8-8C20-17B927E5AA39}" srcId="{A08AD29A-8F99-4295-9C73-9023E927FC28}" destId="{B4CBC961-6C5D-40B8-A1E9-C8E0EB5EA6D3}" srcOrd="2" destOrd="0" parTransId="{902208E7-7826-453D-850C-32EC9BE3EA32}" sibTransId="{DA3572DA-7A35-42F9-BFCC-7D738E4AEE69}"/>
    <dgm:cxn modelId="{8E37CFF0-5800-4FB6-837E-F6000661BCD9}" srcId="{A08AD29A-8F99-4295-9C73-9023E927FC28}" destId="{8EF3AE96-9B36-4082-A561-A7991F4C6EBE}" srcOrd="3" destOrd="0" parTransId="{6A26F1D0-6496-4A88-97BA-C28A5709E768}" sibTransId="{187061AB-1F03-4268-BC0A-83DFC5BA6386}"/>
    <dgm:cxn modelId="{531BFF6A-95FF-4FF7-8002-6C14B1F684E2}" srcId="{A08AD29A-8F99-4295-9C73-9023E927FC28}" destId="{A749F43F-F465-43AC-9D1D-3C63938A2869}" srcOrd="1" destOrd="0" parTransId="{909B239A-AC02-4DF8-8FF5-AAAC76037B8A}" sibTransId="{88DE908B-B44C-49A3-A1D4-540B15B5D147}"/>
    <dgm:cxn modelId="{7518B31B-3215-4423-B29D-896E0D08925E}" type="presOf" srcId="{A08AD29A-8F99-4295-9C73-9023E927FC28}" destId="{4623F50B-582A-4C9F-BB0B-4301ACADE584}" srcOrd="0" destOrd="0" presId="urn:microsoft.com/office/officeart/2005/8/layout/cycle2"/>
    <dgm:cxn modelId="{46D79679-BC38-49E3-9C2B-40093F2065B1}" type="presOf" srcId="{C244AF04-74CA-4675-80F6-1703D7291FAC}" destId="{991A2F1E-8FE2-4A38-8E99-B4113AF123E3}" srcOrd="0" destOrd="0" presId="urn:microsoft.com/office/officeart/2005/8/layout/cycle2"/>
    <dgm:cxn modelId="{70E9934F-80BB-4849-A17F-5949BAEC9D24}" type="presOf" srcId="{88DE908B-B44C-49A3-A1D4-540B15B5D147}" destId="{A9ADBFB4-1012-4AB4-BED1-315D674BAFC6}" srcOrd="1" destOrd="0" presId="urn:microsoft.com/office/officeart/2005/8/layout/cycle2"/>
    <dgm:cxn modelId="{91D58810-BCA6-4F05-9DF8-C3714EA705AB}" type="presOf" srcId="{DA3572DA-7A35-42F9-BFCC-7D738E4AEE69}" destId="{AB2CB939-B6FF-4085-A332-6EC9597593A4}" srcOrd="0" destOrd="0" presId="urn:microsoft.com/office/officeart/2005/8/layout/cycle2"/>
    <dgm:cxn modelId="{9834BF09-8CE5-4BBC-A305-C4A17C92761A}" type="presOf" srcId="{187061AB-1F03-4268-BC0A-83DFC5BA6386}" destId="{C24A90E3-54EF-4EFF-806E-0BB9579AA1F6}" srcOrd="0" destOrd="0" presId="urn:microsoft.com/office/officeart/2005/8/layout/cycle2"/>
    <dgm:cxn modelId="{AFBEE160-915A-4789-ACB1-C2BF1B7A7480}" type="presOf" srcId="{DA3572DA-7A35-42F9-BFCC-7D738E4AEE69}" destId="{0E604D09-6D0C-405A-AB3A-4DDE80848005}" srcOrd="1" destOrd="0" presId="urn:microsoft.com/office/officeart/2005/8/layout/cycle2"/>
    <dgm:cxn modelId="{544341BA-33FA-4929-9E3F-B88827633F51}" type="presOf" srcId="{8EF3AE96-9B36-4082-A561-A7991F4C6EBE}" destId="{BC8F13CD-06DB-452C-AF3D-A29D6BCFF399}" srcOrd="0" destOrd="0" presId="urn:microsoft.com/office/officeart/2005/8/layout/cycle2"/>
    <dgm:cxn modelId="{6A3A418E-00EA-4F1F-BADC-7F740982EDC9}" type="presOf" srcId="{B4CBC961-6C5D-40B8-A1E9-C8E0EB5EA6D3}" destId="{7B390EF2-6D09-41BB-8B7B-0D70EBFFB421}" srcOrd="0" destOrd="0" presId="urn:microsoft.com/office/officeart/2005/8/layout/cycle2"/>
    <dgm:cxn modelId="{B055B102-B889-44F2-A8C2-7225BCFFDC53}" type="presOf" srcId="{F1B14904-A7FD-4A93-930B-3CCB3C68D2DC}" destId="{D4B2DC0B-D5F2-498F-BD61-D45EDB53E0A3}" srcOrd="0" destOrd="0" presId="urn:microsoft.com/office/officeart/2005/8/layout/cycle2"/>
    <dgm:cxn modelId="{FBF91663-A9FF-4FDC-914D-813F6E88A588}" type="presParOf" srcId="{4623F50B-582A-4C9F-BB0B-4301ACADE584}" destId="{991A2F1E-8FE2-4A38-8E99-B4113AF123E3}" srcOrd="0" destOrd="0" presId="urn:microsoft.com/office/officeart/2005/8/layout/cycle2"/>
    <dgm:cxn modelId="{6FF2F7D2-ED9E-4CBA-8196-B9085E11DCD7}" type="presParOf" srcId="{4623F50B-582A-4C9F-BB0B-4301ACADE584}" destId="{487EBED3-AE16-4B66-A839-62C44AC44128}" srcOrd="1" destOrd="0" presId="urn:microsoft.com/office/officeart/2005/8/layout/cycle2"/>
    <dgm:cxn modelId="{79DFE73E-87AE-4CC1-A104-34CBE5A0E41C}" type="presParOf" srcId="{487EBED3-AE16-4B66-A839-62C44AC44128}" destId="{9A035E50-F086-475D-B4E0-C6CB22024D5C}" srcOrd="0" destOrd="0" presId="urn:microsoft.com/office/officeart/2005/8/layout/cycle2"/>
    <dgm:cxn modelId="{50B73BDD-7F10-4131-B632-23E82958FD1D}" type="presParOf" srcId="{4623F50B-582A-4C9F-BB0B-4301ACADE584}" destId="{03DEF162-63EA-4582-8F4D-8B3EA0820EB1}" srcOrd="2" destOrd="0" presId="urn:microsoft.com/office/officeart/2005/8/layout/cycle2"/>
    <dgm:cxn modelId="{256DABD7-27C1-4E13-AF1F-BF4305BD5BC1}" type="presParOf" srcId="{4623F50B-582A-4C9F-BB0B-4301ACADE584}" destId="{FB7085FC-52B7-4550-A280-C3B7E6295F83}" srcOrd="3" destOrd="0" presId="urn:microsoft.com/office/officeart/2005/8/layout/cycle2"/>
    <dgm:cxn modelId="{AB3C23EF-90A2-4B30-9D51-91E5AC949E3C}" type="presParOf" srcId="{FB7085FC-52B7-4550-A280-C3B7E6295F83}" destId="{A9ADBFB4-1012-4AB4-BED1-315D674BAFC6}" srcOrd="0" destOrd="0" presId="urn:microsoft.com/office/officeart/2005/8/layout/cycle2"/>
    <dgm:cxn modelId="{372C11EC-E086-4D13-9F5C-E8F399199395}" type="presParOf" srcId="{4623F50B-582A-4C9F-BB0B-4301ACADE584}" destId="{7B390EF2-6D09-41BB-8B7B-0D70EBFFB421}" srcOrd="4" destOrd="0" presId="urn:microsoft.com/office/officeart/2005/8/layout/cycle2"/>
    <dgm:cxn modelId="{F2C37388-AD48-48A4-A4DA-77E1A93F6C99}" type="presParOf" srcId="{4623F50B-582A-4C9F-BB0B-4301ACADE584}" destId="{AB2CB939-B6FF-4085-A332-6EC9597593A4}" srcOrd="5" destOrd="0" presId="urn:microsoft.com/office/officeart/2005/8/layout/cycle2"/>
    <dgm:cxn modelId="{B3D20646-DA4D-4EED-B264-937BA149CAE3}" type="presParOf" srcId="{AB2CB939-B6FF-4085-A332-6EC9597593A4}" destId="{0E604D09-6D0C-405A-AB3A-4DDE80848005}" srcOrd="0" destOrd="0" presId="urn:microsoft.com/office/officeart/2005/8/layout/cycle2"/>
    <dgm:cxn modelId="{B5F22889-4248-4A38-B8F4-ED1BD66B4C9F}" type="presParOf" srcId="{4623F50B-582A-4C9F-BB0B-4301ACADE584}" destId="{BC8F13CD-06DB-452C-AF3D-A29D6BCFF399}" srcOrd="6" destOrd="0" presId="urn:microsoft.com/office/officeart/2005/8/layout/cycle2"/>
    <dgm:cxn modelId="{AD811E8C-095F-47A3-A4EB-73133094F3E1}" type="presParOf" srcId="{4623F50B-582A-4C9F-BB0B-4301ACADE584}" destId="{C24A90E3-54EF-4EFF-806E-0BB9579AA1F6}" srcOrd="7" destOrd="0" presId="urn:microsoft.com/office/officeart/2005/8/layout/cycle2"/>
    <dgm:cxn modelId="{4F7C0E57-D435-45FB-AE3D-AB48664E7A3A}" type="presParOf" srcId="{C24A90E3-54EF-4EFF-806E-0BB9579AA1F6}" destId="{5E7B1DE1-D27F-4231-865C-9F042CAE7F88}" srcOrd="0" destOrd="0" presId="urn:microsoft.com/office/officeart/2005/8/layout/cycle2"/>
    <dgm:cxn modelId="{94031325-3C6B-4B73-98D0-98BF5851FB7E}" type="presParOf" srcId="{4623F50B-582A-4C9F-BB0B-4301ACADE584}" destId="{D4B2DC0B-D5F2-498F-BD61-D45EDB53E0A3}" srcOrd="8" destOrd="0" presId="urn:microsoft.com/office/officeart/2005/8/layout/cycle2"/>
    <dgm:cxn modelId="{A97DDFE7-6377-46C4-9A92-D1692D51611B}" type="presParOf" srcId="{4623F50B-582A-4C9F-BB0B-4301ACADE584}" destId="{0EE318E3-F1FB-40D6-9C9B-D96C84F78183}" srcOrd="9" destOrd="0" presId="urn:microsoft.com/office/officeart/2005/8/layout/cycle2"/>
    <dgm:cxn modelId="{BAAC4BD2-023B-45DF-8F95-836E5BC493FD}" type="presParOf" srcId="{0EE318E3-F1FB-40D6-9C9B-D96C84F78183}" destId="{EA22D96D-9DE7-407E-884E-B6E03B0CD553}" srcOrd="0" destOrd="0" presId="urn:microsoft.com/office/officeart/2005/8/layout/cycle2"/>
  </dgm:cxnLst>
  <dgm:bg>
    <a:solidFill>
      <a:srgbClr val="FFFFFF"/>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A2F1E-8FE2-4A38-8E99-B4113AF123E3}">
      <dsp:nvSpPr>
        <dsp:cNvPr id="0" name=""/>
        <dsp:cNvSpPr/>
      </dsp:nvSpPr>
      <dsp:spPr>
        <a:xfrm>
          <a:off x="3592527" y="1147"/>
          <a:ext cx="1088767" cy="1088767"/>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Government</a:t>
          </a:r>
        </a:p>
      </dsp:txBody>
      <dsp:txXfrm>
        <a:off x="3751973" y="160593"/>
        <a:ext cx="769875" cy="769875"/>
      </dsp:txXfrm>
    </dsp:sp>
    <dsp:sp modelId="{487EBED3-AE16-4B66-A839-62C44AC44128}">
      <dsp:nvSpPr>
        <dsp:cNvPr id="0" name=""/>
        <dsp:cNvSpPr/>
      </dsp:nvSpPr>
      <dsp:spPr>
        <a:xfrm rot="2160000">
          <a:off x="4646989" y="837693"/>
          <a:ext cx="289863" cy="36745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AU" sz="900" kern="1200"/>
        </a:p>
      </dsp:txBody>
      <dsp:txXfrm>
        <a:off x="4655293" y="885628"/>
        <a:ext cx="202904" cy="220474"/>
      </dsp:txXfrm>
    </dsp:sp>
    <dsp:sp modelId="{03DEF162-63EA-4582-8F4D-8B3EA0820EB1}">
      <dsp:nvSpPr>
        <dsp:cNvPr id="0" name=""/>
        <dsp:cNvSpPr/>
      </dsp:nvSpPr>
      <dsp:spPr>
        <a:xfrm>
          <a:off x="4915820" y="962575"/>
          <a:ext cx="1088767" cy="1088767"/>
        </a:xfrm>
        <a:prstGeom prst="ellipse">
          <a:avLst/>
        </a:prstGeom>
        <a:solidFill>
          <a:schemeClr val="accent5">
            <a:hueOff val="2109929"/>
            <a:satOff val="17209"/>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Producers</a:t>
          </a:r>
          <a:endParaRPr lang="en-AU" sz="1100" kern="1200" dirty="0"/>
        </a:p>
      </dsp:txBody>
      <dsp:txXfrm>
        <a:off x="5075266" y="1122021"/>
        <a:ext cx="769875" cy="769875"/>
      </dsp:txXfrm>
    </dsp:sp>
    <dsp:sp modelId="{FB7085FC-52B7-4550-A280-C3B7E6295F83}">
      <dsp:nvSpPr>
        <dsp:cNvPr id="0" name=""/>
        <dsp:cNvSpPr/>
      </dsp:nvSpPr>
      <dsp:spPr>
        <a:xfrm rot="6480000">
          <a:off x="5065080" y="2093239"/>
          <a:ext cx="289863" cy="367458"/>
        </a:xfrm>
        <a:prstGeom prst="rightArrow">
          <a:avLst>
            <a:gd name="adj1" fmla="val 60000"/>
            <a:gd name="adj2" fmla="val 50000"/>
          </a:avLst>
        </a:prstGeom>
        <a:solidFill>
          <a:schemeClr val="accent5">
            <a:hueOff val="2109929"/>
            <a:satOff val="17209"/>
            <a:lumOff val="-1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AU" sz="900" kern="1200"/>
        </a:p>
      </dsp:txBody>
      <dsp:txXfrm rot="10800000">
        <a:off x="5121995" y="2125380"/>
        <a:ext cx="202904" cy="220474"/>
      </dsp:txXfrm>
    </dsp:sp>
    <dsp:sp modelId="{7B390EF2-6D09-41BB-8B7B-0D70EBFFB421}">
      <dsp:nvSpPr>
        <dsp:cNvPr id="0" name=""/>
        <dsp:cNvSpPr/>
      </dsp:nvSpPr>
      <dsp:spPr>
        <a:xfrm>
          <a:off x="4410367" y="2518199"/>
          <a:ext cx="1088767" cy="1088767"/>
        </a:xfrm>
        <a:prstGeom prst="ellipse">
          <a:avLst/>
        </a:prstGeom>
        <a:solidFill>
          <a:schemeClr val="accent5">
            <a:hueOff val="4219858"/>
            <a:satOff val="34418"/>
            <a:lumOff val="-31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Distributors and Retailers</a:t>
          </a:r>
          <a:endParaRPr lang="en-AU" sz="1100" kern="1200" dirty="0"/>
        </a:p>
      </dsp:txBody>
      <dsp:txXfrm>
        <a:off x="4569813" y="2677645"/>
        <a:ext cx="769875" cy="769875"/>
      </dsp:txXfrm>
    </dsp:sp>
    <dsp:sp modelId="{AB2CB939-B6FF-4085-A332-6EC9597593A4}">
      <dsp:nvSpPr>
        <dsp:cNvPr id="0" name=""/>
        <dsp:cNvSpPr/>
      </dsp:nvSpPr>
      <dsp:spPr>
        <a:xfrm rot="10800000">
          <a:off x="4000183" y="2878853"/>
          <a:ext cx="289863" cy="367458"/>
        </a:xfrm>
        <a:prstGeom prst="rightArrow">
          <a:avLst>
            <a:gd name="adj1" fmla="val 60000"/>
            <a:gd name="adj2" fmla="val 50000"/>
          </a:avLst>
        </a:prstGeom>
        <a:solidFill>
          <a:schemeClr val="accent5">
            <a:hueOff val="4219858"/>
            <a:satOff val="34418"/>
            <a:lumOff val="-31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AU" sz="900" kern="1200"/>
        </a:p>
      </dsp:txBody>
      <dsp:txXfrm rot="10800000">
        <a:off x="4087142" y="2952345"/>
        <a:ext cx="202904" cy="220474"/>
      </dsp:txXfrm>
    </dsp:sp>
    <dsp:sp modelId="{BC8F13CD-06DB-452C-AF3D-A29D6BCFF399}">
      <dsp:nvSpPr>
        <dsp:cNvPr id="0" name=""/>
        <dsp:cNvSpPr/>
      </dsp:nvSpPr>
      <dsp:spPr>
        <a:xfrm>
          <a:off x="2774688" y="2518199"/>
          <a:ext cx="1088767" cy="1088767"/>
        </a:xfrm>
        <a:prstGeom prst="ellipse">
          <a:avLst/>
        </a:prstGeom>
        <a:solidFill>
          <a:schemeClr val="accent5">
            <a:hueOff val="6329787"/>
            <a:satOff val="51628"/>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Consumers</a:t>
          </a:r>
          <a:endParaRPr lang="en-AU" sz="1100" kern="1200" dirty="0"/>
        </a:p>
      </dsp:txBody>
      <dsp:txXfrm>
        <a:off x="2934134" y="2677645"/>
        <a:ext cx="769875" cy="769875"/>
      </dsp:txXfrm>
    </dsp:sp>
    <dsp:sp modelId="{C24A90E3-54EF-4EFF-806E-0BB9579AA1F6}">
      <dsp:nvSpPr>
        <dsp:cNvPr id="0" name=""/>
        <dsp:cNvSpPr/>
      </dsp:nvSpPr>
      <dsp:spPr>
        <a:xfrm rot="15120000">
          <a:off x="2923948" y="2108843"/>
          <a:ext cx="289863" cy="367458"/>
        </a:xfrm>
        <a:prstGeom prst="rightArrow">
          <a:avLst>
            <a:gd name="adj1" fmla="val 60000"/>
            <a:gd name="adj2" fmla="val 50000"/>
          </a:avLst>
        </a:prstGeom>
        <a:solidFill>
          <a:schemeClr val="accent5">
            <a:hueOff val="6329787"/>
            <a:satOff val="5162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AU" sz="900" kern="1200"/>
        </a:p>
      </dsp:txBody>
      <dsp:txXfrm rot="10800000">
        <a:off x="2980863" y="2223686"/>
        <a:ext cx="202904" cy="220474"/>
      </dsp:txXfrm>
    </dsp:sp>
    <dsp:sp modelId="{D4B2DC0B-D5F2-498F-BD61-D45EDB53E0A3}">
      <dsp:nvSpPr>
        <dsp:cNvPr id="0" name=""/>
        <dsp:cNvSpPr/>
      </dsp:nvSpPr>
      <dsp:spPr>
        <a:xfrm>
          <a:off x="2269235" y="962575"/>
          <a:ext cx="1088767" cy="1088767"/>
        </a:xfrm>
        <a:prstGeom prst="ellipse">
          <a:avLst/>
        </a:prstGeom>
        <a:solidFill>
          <a:schemeClr val="accent5">
            <a:hueOff val="8439716"/>
            <a:satOff val="68837"/>
            <a:lumOff val="-6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Healthcare and Insurance</a:t>
          </a:r>
          <a:endParaRPr lang="en-AU" sz="1100" kern="1200" dirty="0"/>
        </a:p>
      </dsp:txBody>
      <dsp:txXfrm>
        <a:off x="2428681" y="1122021"/>
        <a:ext cx="769875" cy="769875"/>
      </dsp:txXfrm>
    </dsp:sp>
    <dsp:sp modelId="{0EE318E3-F1FB-40D6-9C9B-D96C84F78183}">
      <dsp:nvSpPr>
        <dsp:cNvPr id="0" name=""/>
        <dsp:cNvSpPr/>
      </dsp:nvSpPr>
      <dsp:spPr>
        <a:xfrm rot="19440000">
          <a:off x="3323696" y="847337"/>
          <a:ext cx="289863" cy="367458"/>
        </a:xfrm>
        <a:prstGeom prst="rightArrow">
          <a:avLst>
            <a:gd name="adj1" fmla="val 60000"/>
            <a:gd name="adj2" fmla="val 50000"/>
          </a:avLst>
        </a:prstGeom>
        <a:solidFill>
          <a:schemeClr val="accent5">
            <a:hueOff val="8439716"/>
            <a:satOff val="68837"/>
            <a:lumOff val="-627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AU" sz="900" kern="1200"/>
        </a:p>
      </dsp:txBody>
      <dsp:txXfrm>
        <a:off x="3332000" y="946386"/>
        <a:ext cx="202904" cy="2204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39552" y="951570"/>
            <a:ext cx="7848872" cy="972108"/>
          </a:xfrm>
        </p:spPr>
        <p:txBody>
          <a:bodyPr>
            <a:noAutofit/>
          </a:bodyPr>
          <a:lstStyle>
            <a:lvl1pPr algn="l">
              <a:defRPr sz="4800" b="1">
                <a:solidFill>
                  <a:srgbClr val="C8094E"/>
                </a:solidFill>
                <a:latin typeface="Calibri" pitchFamily="34" charset="0"/>
                <a:cs typeface="Calibri" pitchFamily="34" charset="0"/>
              </a:defRPr>
            </a:lvl1pPr>
          </a:lstStyle>
          <a:p>
            <a:pPr>
              <a:lnSpc>
                <a:spcPct val="75000"/>
              </a:lnSpc>
            </a:pPr>
            <a:r>
              <a:rPr lang="en-US" sz="3200" smtClean="0">
                <a:solidFill>
                  <a:srgbClr val="8B0046"/>
                </a:solidFill>
              </a:rPr>
              <a:t>Click to edit Master title style</a:t>
            </a:r>
            <a:endParaRPr lang="en-AU" sz="3200" dirty="0">
              <a:solidFill>
                <a:srgbClr val="8B0046"/>
              </a:solidFill>
            </a:endParaRPr>
          </a:p>
        </p:txBody>
      </p:sp>
      <p:sp>
        <p:nvSpPr>
          <p:cNvPr id="8" name="TextBox 7"/>
          <p:cNvSpPr txBox="1"/>
          <p:nvPr userDrawn="1"/>
        </p:nvSpPr>
        <p:spPr>
          <a:xfrm>
            <a:off x="611560" y="1990457"/>
            <a:ext cx="3096344" cy="1877437"/>
          </a:xfrm>
          <a:prstGeom prst="rect">
            <a:avLst/>
          </a:prstGeom>
          <a:noFill/>
        </p:spPr>
        <p:txBody>
          <a:bodyPr wrap="square" rtlCol="0">
            <a:spAutoFit/>
          </a:bodyPr>
          <a:lstStyle/>
          <a:p>
            <a:r>
              <a:rPr lang="en-AU" b="1" dirty="0" smtClean="0">
                <a:solidFill>
                  <a:srgbClr val="3F3F3F"/>
                </a:solidFill>
              </a:rPr>
              <a:t>Team name</a:t>
            </a:r>
          </a:p>
          <a:p>
            <a:pPr marL="285750" indent="-285750">
              <a:buFontTx/>
              <a:buChar char="-"/>
            </a:pPr>
            <a:r>
              <a:rPr lang="en-AU" sz="1600" dirty="0" smtClean="0">
                <a:solidFill>
                  <a:srgbClr val="3F3F3F"/>
                </a:solidFill>
              </a:rPr>
              <a:t>Team member 1</a:t>
            </a:r>
          </a:p>
          <a:p>
            <a:pPr marL="285750" indent="-285750">
              <a:buFontTx/>
              <a:buChar char="-"/>
            </a:pPr>
            <a:r>
              <a:rPr lang="en-AU" sz="1600" dirty="0" smtClean="0">
                <a:solidFill>
                  <a:srgbClr val="3F3F3F"/>
                </a:solidFill>
              </a:rPr>
              <a:t>Team member 2</a:t>
            </a:r>
          </a:p>
          <a:p>
            <a:pPr marL="285750" indent="-285750">
              <a:buFontTx/>
              <a:buChar char="-"/>
            </a:pPr>
            <a:r>
              <a:rPr lang="en-AU" sz="1600" dirty="0" smtClean="0">
                <a:solidFill>
                  <a:srgbClr val="3F3F3F"/>
                </a:solidFill>
              </a:rPr>
              <a:t>…………………..</a:t>
            </a:r>
          </a:p>
          <a:p>
            <a:pPr marL="285750" indent="-285750">
              <a:buFontTx/>
              <a:buChar char="-"/>
            </a:pPr>
            <a:r>
              <a:rPr lang="en-AU" sz="1600" dirty="0" smtClean="0">
                <a:solidFill>
                  <a:srgbClr val="3F3F3F"/>
                </a:solidFill>
              </a:rPr>
              <a:t>…………………..</a:t>
            </a:r>
          </a:p>
          <a:p>
            <a:pPr marL="285750" indent="-285750">
              <a:buFontTx/>
              <a:buChar char="-"/>
            </a:pPr>
            <a:r>
              <a:rPr lang="en-AU" sz="1600" dirty="0" smtClean="0">
                <a:solidFill>
                  <a:srgbClr val="3F3F3F"/>
                </a:solidFill>
              </a:rPr>
              <a:t>…………………..</a:t>
            </a:r>
          </a:p>
          <a:p>
            <a:pPr marL="285750" indent="-285750">
              <a:buFontTx/>
              <a:buChar char="-"/>
            </a:pPr>
            <a:r>
              <a:rPr lang="en-AU" sz="1600" dirty="0" smtClean="0">
                <a:solidFill>
                  <a:srgbClr val="3F3F3F"/>
                </a:solidFill>
              </a:rPr>
              <a:t>…………………...</a:t>
            </a:r>
            <a:endParaRPr lang="en-AU" sz="1600" dirty="0">
              <a:solidFill>
                <a:srgbClr val="3F3F3F"/>
              </a:solidFill>
            </a:endParaRPr>
          </a:p>
        </p:txBody>
      </p:sp>
      <p:grpSp>
        <p:nvGrpSpPr>
          <p:cNvPr id="9" name="Group 8"/>
          <p:cNvGrpSpPr/>
          <p:nvPr userDrawn="1"/>
        </p:nvGrpSpPr>
        <p:grpSpPr>
          <a:xfrm>
            <a:off x="7221547" y="166494"/>
            <a:ext cx="1901354" cy="3515612"/>
            <a:chOff x="7221547" y="166494"/>
            <a:chExt cx="1901354" cy="3515612"/>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1670" y="1819681"/>
              <a:ext cx="1101109" cy="44044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1547" y="166494"/>
              <a:ext cx="1901354" cy="78507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2707" y="1202254"/>
              <a:ext cx="1399035" cy="412276"/>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73037" t="56288" r="3348" b="8742"/>
            <a:stretch/>
          </p:blipFill>
          <p:spPr>
            <a:xfrm>
              <a:off x="7681048" y="3219822"/>
              <a:ext cx="982353" cy="462284"/>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81543" y="2574680"/>
              <a:ext cx="781362" cy="447082"/>
            </a:xfrm>
            <a:prstGeom prst="rect">
              <a:avLst/>
            </a:prstGeom>
          </p:spPr>
        </p:pic>
      </p:grpSp>
    </p:spTree>
    <p:extLst>
      <p:ext uri="{BB962C8B-B14F-4D97-AF65-F5344CB8AC3E}">
        <p14:creationId xmlns:p14="http://schemas.microsoft.com/office/powerpoint/2010/main" val="14842720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Footer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AU" dirty="0" smtClean="0">
                <a:solidFill>
                  <a:schemeClr val="tx1"/>
                </a:solidFill>
              </a:rPr>
              <a:t>Template</a:t>
            </a:r>
            <a:endParaRPr lang="en-AU" dirty="0"/>
          </a:p>
        </p:txBody>
      </p:sp>
      <p:sp>
        <p:nvSpPr>
          <p:cNvPr id="3" name="Rectangle 2"/>
          <p:cNvSpPr/>
          <p:nvPr userDrawn="1"/>
        </p:nvSpPr>
        <p:spPr>
          <a:xfrm>
            <a:off x="323528" y="1131590"/>
            <a:ext cx="5760640" cy="307777"/>
          </a:xfrm>
          <a:prstGeom prst="rect">
            <a:avLst/>
          </a:prstGeom>
        </p:spPr>
        <p:txBody>
          <a:bodyPr wrap="square">
            <a:spAutoFit/>
          </a:bodyPr>
          <a:lstStyle/>
          <a:p>
            <a:pPr lvl="0"/>
            <a:r>
              <a:rPr lang="en-AU" sz="1400" dirty="0" smtClean="0"/>
              <a:t>Text</a:t>
            </a:r>
            <a:endParaRPr lang="en-AU" sz="1400" i="1" dirty="0"/>
          </a:p>
        </p:txBody>
      </p:sp>
      <p:sp>
        <p:nvSpPr>
          <p:cNvPr id="5" name="Rectangle 4"/>
          <p:cNvSpPr/>
          <p:nvPr userDrawn="1"/>
        </p:nvSpPr>
        <p:spPr>
          <a:xfrm>
            <a:off x="6789745" y="1771600"/>
            <a:ext cx="720080"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Right Arrow 5"/>
          <p:cNvSpPr/>
          <p:nvPr userDrawn="1"/>
        </p:nvSpPr>
        <p:spPr>
          <a:xfrm>
            <a:off x="7001454" y="3507854"/>
            <a:ext cx="576064" cy="432048"/>
          </a:xfrm>
          <a:prstGeom prst="rightArrow">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userDrawn="1"/>
        </p:nvSpPr>
        <p:spPr>
          <a:xfrm>
            <a:off x="7725849" y="2499742"/>
            <a:ext cx="720080" cy="648072"/>
          </a:xfrm>
          <a:prstGeom prst="rect">
            <a:avLst/>
          </a:prstGeom>
          <a:solidFill>
            <a:srgbClr val="FFFFFF"/>
          </a:solidFill>
          <a:ln w="317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                                                 </a:t>
            </a:r>
            <a:endParaRPr lang="en-AU" dirty="0"/>
          </a:p>
        </p:txBody>
      </p:sp>
      <p:sp>
        <p:nvSpPr>
          <p:cNvPr id="8" name="Rectangle 7"/>
          <p:cNvSpPr/>
          <p:nvPr userDrawn="1"/>
        </p:nvSpPr>
        <p:spPr>
          <a:xfrm>
            <a:off x="6789745" y="2499742"/>
            <a:ext cx="720080" cy="648072"/>
          </a:xfrm>
          <a:prstGeom prst="rect">
            <a:avLst/>
          </a:prstGeom>
          <a:gradFill flip="none" rotWithShape="1">
            <a:gsLst>
              <a:gs pos="0">
                <a:srgbClr val="919195">
                  <a:shade val="30000"/>
                  <a:satMod val="115000"/>
                </a:srgbClr>
              </a:gs>
              <a:gs pos="50000">
                <a:srgbClr val="919195">
                  <a:shade val="67500"/>
                  <a:satMod val="115000"/>
                </a:srgbClr>
              </a:gs>
              <a:gs pos="100000">
                <a:srgbClr val="919195">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                                                 </a:t>
            </a:r>
            <a:endParaRPr lang="en-AU" dirty="0"/>
          </a:p>
        </p:txBody>
      </p:sp>
      <p:sp>
        <p:nvSpPr>
          <p:cNvPr id="9" name="Rectangle 8"/>
          <p:cNvSpPr/>
          <p:nvPr userDrawn="1"/>
        </p:nvSpPr>
        <p:spPr>
          <a:xfrm>
            <a:off x="7725849" y="1771600"/>
            <a:ext cx="720080" cy="648072"/>
          </a:xfrm>
          <a:prstGeom prst="rect">
            <a:avLst/>
          </a:prstGeom>
          <a:solidFill>
            <a:srgbClr val="8B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005596"/>
              </a:solidFill>
            </a:endParaRPr>
          </a:p>
        </p:txBody>
      </p:sp>
      <p:sp>
        <p:nvSpPr>
          <p:cNvPr id="10" name="Rectangle 9"/>
          <p:cNvSpPr/>
          <p:nvPr userDrawn="1"/>
        </p:nvSpPr>
        <p:spPr>
          <a:xfrm>
            <a:off x="6789745" y="2499742"/>
            <a:ext cx="720080" cy="64807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                                                 </a:t>
            </a:r>
            <a:endParaRPr lang="en-AU" dirty="0"/>
          </a:p>
        </p:txBody>
      </p:sp>
      <p:sp>
        <p:nvSpPr>
          <p:cNvPr id="11" name="Rectangle 10"/>
          <p:cNvSpPr/>
          <p:nvPr userDrawn="1"/>
        </p:nvSpPr>
        <p:spPr>
          <a:xfrm>
            <a:off x="7725849" y="1771600"/>
            <a:ext cx="720080" cy="648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005596"/>
              </a:solidFill>
            </a:endParaRPr>
          </a:p>
        </p:txBody>
      </p:sp>
      <p:sp>
        <p:nvSpPr>
          <p:cNvPr id="12" name="Right Arrow 11"/>
          <p:cNvSpPr/>
          <p:nvPr userDrawn="1"/>
        </p:nvSpPr>
        <p:spPr>
          <a:xfrm>
            <a:off x="7668344" y="3507854"/>
            <a:ext cx="576064" cy="432048"/>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227808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3872" y="249492"/>
            <a:ext cx="8414592" cy="594066"/>
          </a:xfrm>
          <a:prstGeom prst="rect">
            <a:avLst/>
          </a:prstGeom>
        </p:spPr>
        <p:txBody>
          <a:bodyPr vert="horz" lIns="91440" tIns="45720" rIns="91440" bIns="45720" rtlCol="0" anchor="ctr">
            <a:normAutofit/>
          </a:bodyPr>
          <a:lstStyle/>
          <a:p>
            <a:r>
              <a:rPr lang="en-US" smtClean="0"/>
              <a:t>Click to edit Master title style</a:t>
            </a:r>
            <a:endParaRPr lang="en-AU" dirty="0"/>
          </a:p>
        </p:txBody>
      </p:sp>
      <p:sp>
        <p:nvSpPr>
          <p:cNvPr id="11" name="Slide Number Placeholder 10"/>
          <p:cNvSpPr>
            <a:spLocks noGrp="1"/>
          </p:cNvSpPr>
          <p:nvPr>
            <p:ph type="sldNum" sz="quarter" idx="4"/>
          </p:nvPr>
        </p:nvSpPr>
        <p:spPr>
          <a:xfrm>
            <a:off x="6976216" y="4981371"/>
            <a:ext cx="2133600" cy="144210"/>
          </a:xfrm>
          <a:prstGeom prst="rect">
            <a:avLst/>
          </a:prstGeom>
        </p:spPr>
        <p:txBody>
          <a:bodyPr vert="horz" lIns="91440" tIns="45720" rIns="91440" bIns="45720" rtlCol="0" anchor="ctr"/>
          <a:lstStyle>
            <a:lvl1pPr algn="r">
              <a:defRPr sz="800">
                <a:solidFill>
                  <a:schemeClr val="tx1"/>
                </a:solidFill>
              </a:defRPr>
            </a:lvl1pPr>
          </a:lstStyle>
          <a:p>
            <a:fld id="{6172B3B6-5564-4365-9F60-4AED6D540008}" type="slidenum">
              <a:rPr lang="en-AU" smtClean="0"/>
              <a:pPr/>
              <a:t>‹#›</a:t>
            </a:fld>
            <a:endParaRPr lang="en-AU" dirty="0"/>
          </a:p>
        </p:txBody>
      </p:sp>
    </p:spTree>
    <p:extLst>
      <p:ext uri="{BB962C8B-B14F-4D97-AF65-F5344CB8AC3E}">
        <p14:creationId xmlns:p14="http://schemas.microsoft.com/office/powerpoint/2010/main" val="3387690587"/>
      </p:ext>
    </p:extLst>
  </p:cSld>
  <p:clrMap bg1="lt1" tx1="dk1" bg2="lt2" tx2="dk2" accent1="accent1" accent2="accent2" accent3="accent3" accent4="accent4" accent5="accent5" accent6="accent6" hlink="hlink" folHlink="folHlink"/>
  <p:sldLayoutIdLst>
    <p:sldLayoutId id="2147483649" r:id="rId1"/>
    <p:sldLayoutId id="2147483658" r:id="rId2"/>
  </p:sldLayoutIdLst>
  <p:timing>
    <p:tnLst>
      <p:par>
        <p:cTn id="1" dur="indefinite" restart="never" nodeType="tmRoot"/>
      </p:par>
    </p:tnLst>
  </p:timing>
  <p:txStyles>
    <p:titleStyle>
      <a:lvl1pPr algn="l" defTabSz="914400" rtl="0" eaLnBrk="1" latinLnBrk="0" hangingPunct="1">
        <a:spcBef>
          <a:spcPct val="0"/>
        </a:spcBef>
        <a:buNone/>
        <a:defRPr sz="2000" b="1" kern="1200">
          <a:solidFill>
            <a:schemeClr val="bg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0.svg"/><Relationship Id="rId4" Type="http://schemas.openxmlformats.org/officeDocument/2006/relationships/image" Target="../media/image12.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cid:ii_15d024f2bcc193d1"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image" Target="cid:ii_15d024b79a2014d0"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3528" y="230146"/>
            <a:ext cx="8064896" cy="1261484"/>
          </a:xfrm>
        </p:spPr>
        <p:txBody>
          <a:bodyPr>
            <a:noAutofit/>
          </a:bodyPr>
          <a:lstStyle>
            <a:lvl1pPr algn="l">
              <a:defRPr sz="4800" b="1">
                <a:solidFill>
                  <a:srgbClr val="C8094E"/>
                </a:solidFill>
                <a:latin typeface="Calibri" pitchFamily="34" charset="0"/>
                <a:cs typeface="Calibri" pitchFamily="34" charset="0"/>
              </a:defRPr>
            </a:lvl1pPr>
          </a:lstStyle>
          <a:p>
            <a:pPr>
              <a:lnSpc>
                <a:spcPct val="75000"/>
              </a:lnSpc>
            </a:pPr>
            <a:r>
              <a:rPr lang="en-US" sz="3200" dirty="0" smtClean="0">
                <a:solidFill>
                  <a:srgbClr val="8B0046"/>
                </a:solidFill>
              </a:rPr>
              <a:t>Health Credits</a:t>
            </a:r>
            <a:br>
              <a:rPr lang="en-US" sz="3200" dirty="0" smtClean="0">
                <a:solidFill>
                  <a:srgbClr val="8B0046"/>
                </a:solidFill>
              </a:rPr>
            </a:br>
            <a:r>
              <a:rPr lang="en-US" sz="2400" dirty="0" smtClean="0">
                <a:solidFill>
                  <a:srgbClr val="8B0046"/>
                </a:solidFill>
              </a:rPr>
              <a:t/>
            </a:r>
            <a:br>
              <a:rPr lang="en-US" sz="2400" dirty="0" smtClean="0">
                <a:solidFill>
                  <a:srgbClr val="8B0046"/>
                </a:solidFill>
              </a:rPr>
            </a:br>
            <a:r>
              <a:rPr lang="en-US" sz="2400" dirty="0" smtClean="0">
                <a:solidFill>
                  <a:srgbClr val="8B0046"/>
                </a:solidFill>
              </a:rPr>
              <a:t>Unification of policy, </a:t>
            </a:r>
            <a:r>
              <a:rPr lang="en-US" sz="2400" dirty="0" smtClean="0">
                <a:solidFill>
                  <a:srgbClr val="8B0046"/>
                </a:solidFill>
              </a:rPr>
              <a:t>industry and market</a:t>
            </a:r>
            <a:br>
              <a:rPr lang="en-US" sz="2400" dirty="0" smtClean="0">
                <a:solidFill>
                  <a:srgbClr val="8B0046"/>
                </a:solidFill>
              </a:rPr>
            </a:br>
            <a:r>
              <a:rPr lang="en-US" sz="2400" dirty="0" smtClean="0">
                <a:solidFill>
                  <a:srgbClr val="8B0046"/>
                </a:solidFill>
              </a:rPr>
              <a:t>to </a:t>
            </a:r>
            <a:r>
              <a:rPr lang="en-US" sz="2400" dirty="0" smtClean="0">
                <a:solidFill>
                  <a:srgbClr val="8B0046"/>
                </a:solidFill>
              </a:rPr>
              <a:t>promote </a:t>
            </a:r>
            <a:r>
              <a:rPr lang="en-US" sz="2400" dirty="0" smtClean="0">
                <a:solidFill>
                  <a:srgbClr val="8B0046"/>
                </a:solidFill>
              </a:rPr>
              <a:t>healthier consumption and lifestyle</a:t>
            </a:r>
            <a:endParaRPr lang="en-AU" sz="2400" dirty="0">
              <a:solidFill>
                <a:srgbClr val="8B0046"/>
              </a:solidFill>
            </a:endParaRPr>
          </a:p>
        </p:txBody>
      </p:sp>
      <p:pic>
        <p:nvPicPr>
          <p:cNvPr id="4" name="Picture 3">
            <a:extLst>
              <a:ext uri="{FF2B5EF4-FFF2-40B4-BE49-F238E27FC236}">
                <a16:creationId xmlns:a16="http://schemas.microsoft.com/office/drawing/2014/main" xmlns="" id="{C200C18B-E596-4EEC-8A71-241E041BD4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96136" y="4123268"/>
            <a:ext cx="1645136" cy="833646"/>
          </a:xfrm>
          <a:prstGeom prst="rect">
            <a:avLst/>
          </a:prstGeom>
        </p:spPr>
      </p:pic>
      <p:sp>
        <p:nvSpPr>
          <p:cNvPr id="8" name="TextBox 7"/>
          <p:cNvSpPr txBox="1"/>
          <p:nvPr/>
        </p:nvSpPr>
        <p:spPr>
          <a:xfrm>
            <a:off x="323528" y="1614530"/>
            <a:ext cx="4824536" cy="2123658"/>
          </a:xfrm>
          <a:prstGeom prst="rect">
            <a:avLst/>
          </a:prstGeom>
          <a:solidFill>
            <a:srgbClr val="FFFFFF"/>
          </a:solidFill>
        </p:spPr>
        <p:txBody>
          <a:bodyPr wrap="square" rtlCol="0">
            <a:spAutoFit/>
          </a:bodyPr>
          <a:lstStyle/>
          <a:p>
            <a:r>
              <a:rPr lang="en-AU" b="1" dirty="0" smtClean="0">
                <a:solidFill>
                  <a:srgbClr val="3F3F3F"/>
                </a:solidFill>
              </a:rPr>
              <a:t>Learn Imagine Decide</a:t>
            </a:r>
          </a:p>
          <a:p>
            <a:endParaRPr lang="en-AU" b="1" dirty="0" smtClean="0">
              <a:solidFill>
                <a:srgbClr val="3F3F3F"/>
              </a:solidFill>
            </a:endParaRPr>
          </a:p>
          <a:p>
            <a:pPr marL="285750" indent="-285750">
              <a:buFontTx/>
              <a:buChar char="-"/>
            </a:pPr>
            <a:r>
              <a:rPr lang="en-AU" sz="1600" dirty="0">
                <a:solidFill>
                  <a:srgbClr val="3F3F3F"/>
                </a:solidFill>
              </a:rPr>
              <a:t>Kathryn </a:t>
            </a:r>
            <a:r>
              <a:rPr lang="en-AU" sz="1600" dirty="0" smtClean="0">
                <a:solidFill>
                  <a:srgbClr val="3F3F3F"/>
                </a:solidFill>
              </a:rPr>
              <a:t>Lavercombe (TAL)</a:t>
            </a:r>
            <a:endParaRPr lang="en-AU" sz="1600" dirty="0">
              <a:solidFill>
                <a:srgbClr val="3F3F3F"/>
              </a:solidFill>
            </a:endParaRPr>
          </a:p>
          <a:p>
            <a:pPr marL="285750" indent="-285750">
              <a:buFontTx/>
              <a:buChar char="-"/>
            </a:pPr>
            <a:r>
              <a:rPr lang="en-AU" sz="1600" dirty="0">
                <a:solidFill>
                  <a:srgbClr val="3F3F3F"/>
                </a:solidFill>
              </a:rPr>
              <a:t>Andrew </a:t>
            </a:r>
            <a:r>
              <a:rPr lang="en-AU" sz="1600" dirty="0" smtClean="0">
                <a:solidFill>
                  <a:srgbClr val="3F3F3F"/>
                </a:solidFill>
              </a:rPr>
              <a:t>Yin (TAL)</a:t>
            </a:r>
            <a:endParaRPr lang="en-AU" sz="1600" dirty="0">
              <a:solidFill>
                <a:srgbClr val="3F3F3F"/>
              </a:solidFill>
            </a:endParaRPr>
          </a:p>
          <a:p>
            <a:pPr marL="285750" indent="-285750">
              <a:buFontTx/>
              <a:buChar char="-"/>
            </a:pPr>
            <a:r>
              <a:rPr lang="en-AU" sz="1600" dirty="0">
                <a:solidFill>
                  <a:srgbClr val="3F3F3F"/>
                </a:solidFill>
              </a:rPr>
              <a:t>Charles </a:t>
            </a:r>
            <a:r>
              <a:rPr lang="en-AU" sz="1600" dirty="0" smtClean="0">
                <a:solidFill>
                  <a:srgbClr val="3F3F3F"/>
                </a:solidFill>
              </a:rPr>
              <a:t>Kuan (TAL)</a:t>
            </a:r>
            <a:endParaRPr lang="en-AU" sz="1600" dirty="0">
              <a:solidFill>
                <a:srgbClr val="3F3F3F"/>
              </a:solidFill>
            </a:endParaRPr>
          </a:p>
          <a:p>
            <a:pPr marL="285750" indent="-285750">
              <a:buFontTx/>
              <a:buChar char="-"/>
            </a:pPr>
            <a:r>
              <a:rPr lang="en-AU" sz="1600" dirty="0" smtClean="0">
                <a:solidFill>
                  <a:srgbClr val="3F3F3F"/>
                </a:solidFill>
              </a:rPr>
              <a:t>Oliver Dolk (UNSW)</a:t>
            </a:r>
          </a:p>
          <a:p>
            <a:pPr marL="285750" indent="-285750">
              <a:buFontTx/>
              <a:buChar char="-"/>
            </a:pPr>
            <a:r>
              <a:rPr lang="en-AU" sz="1600" dirty="0" smtClean="0">
                <a:solidFill>
                  <a:srgbClr val="3F3F3F"/>
                </a:solidFill>
              </a:rPr>
              <a:t>Daniel Han-Chen (UNSW)</a:t>
            </a:r>
          </a:p>
          <a:p>
            <a:pPr marL="285750" indent="-285750">
              <a:buFontTx/>
              <a:buChar char="-"/>
            </a:pPr>
            <a:r>
              <a:rPr lang="en-AU" sz="1600" dirty="0">
                <a:solidFill>
                  <a:srgbClr val="3F3F3F"/>
                </a:solidFill>
              </a:rPr>
              <a:t>Xavier </a:t>
            </a:r>
            <a:r>
              <a:rPr lang="en-AU" sz="1600" dirty="0" smtClean="0">
                <a:solidFill>
                  <a:srgbClr val="3F3F3F"/>
                </a:solidFill>
              </a:rPr>
              <a:t>Holt (Macquarie University)</a:t>
            </a:r>
          </a:p>
        </p:txBody>
      </p:sp>
    </p:spTree>
    <p:extLst>
      <p:ext uri="{BB962C8B-B14F-4D97-AF65-F5344CB8AC3E}">
        <p14:creationId xmlns:p14="http://schemas.microsoft.com/office/powerpoint/2010/main" val="3925278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36096" y="627534"/>
            <a:ext cx="3316073" cy="33648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xmlns="" id="{31CC8D69-1622-4106-A34B-D43E93177FD4}"/>
              </a:ext>
            </a:extLst>
          </p:cNvPr>
          <p:cNvSpPr txBox="1"/>
          <p:nvPr/>
        </p:nvSpPr>
        <p:spPr>
          <a:xfrm>
            <a:off x="1197076" y="4909965"/>
            <a:ext cx="8106963" cy="276999"/>
          </a:xfrm>
          <a:prstGeom prst="rect">
            <a:avLst/>
          </a:prstGeom>
          <a:noFill/>
        </p:spPr>
        <p:txBody>
          <a:bodyPr wrap="none" rtlCol="0">
            <a:spAutoFit/>
          </a:bodyPr>
          <a:lstStyle/>
          <a:p>
            <a:r>
              <a:rPr lang="en-US" sz="1200" dirty="0"/>
              <a:t>Data used: SA3 conversion, PNH data, SA3 health, World Smart Shopping, QANTAS portfolio data, ABS Income Data, ABS Health</a:t>
            </a:r>
          </a:p>
        </p:txBody>
      </p:sp>
      <p:grpSp>
        <p:nvGrpSpPr>
          <p:cNvPr id="2" name="Group 1">
            <a:extLst>
              <a:ext uri="{FF2B5EF4-FFF2-40B4-BE49-F238E27FC236}">
                <a16:creationId xmlns:a16="http://schemas.microsoft.com/office/drawing/2014/main" xmlns="" id="{530F267B-99C4-41ED-BD9E-39C9E6219D18}"/>
              </a:ext>
            </a:extLst>
          </p:cNvPr>
          <p:cNvGrpSpPr/>
          <p:nvPr/>
        </p:nvGrpSpPr>
        <p:grpSpPr>
          <a:xfrm>
            <a:off x="5479816" y="916446"/>
            <a:ext cx="3321126" cy="2706338"/>
            <a:chOff x="7290315" y="2258671"/>
            <a:chExt cx="4600833" cy="3128505"/>
          </a:xfrm>
        </p:grpSpPr>
        <p:pic>
          <p:nvPicPr>
            <p:cNvPr id="32" name="Graphic 31" descr="Burger and Drink">
              <a:extLst>
                <a:ext uri="{FF2B5EF4-FFF2-40B4-BE49-F238E27FC236}">
                  <a16:creationId xmlns:a16="http://schemas.microsoft.com/office/drawing/2014/main" xmlns="" id="{74DF765B-3E30-4CBC-9E4B-42A864849D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34144" y="2258671"/>
              <a:ext cx="1392671" cy="1181100"/>
            </a:xfrm>
            <a:prstGeom prst="rect">
              <a:avLst/>
            </a:prstGeom>
          </p:spPr>
        </p:pic>
        <p:pic>
          <p:nvPicPr>
            <p:cNvPr id="33" name="Graphic 32" descr="Medical">
              <a:extLst>
                <a:ext uri="{FF2B5EF4-FFF2-40B4-BE49-F238E27FC236}">
                  <a16:creationId xmlns:a16="http://schemas.microsoft.com/office/drawing/2014/main" xmlns="" id="{43C6499C-D44D-4E9F-A556-12A2244C5A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418255" y="2360271"/>
              <a:ext cx="1205817" cy="977900"/>
            </a:xfrm>
            <a:prstGeom prst="rect">
              <a:avLst/>
            </a:prstGeom>
          </p:spPr>
        </p:pic>
        <p:sp>
          <p:nvSpPr>
            <p:cNvPr id="35" name="TextBox 34">
              <a:extLst>
                <a:ext uri="{FF2B5EF4-FFF2-40B4-BE49-F238E27FC236}">
                  <a16:creationId xmlns:a16="http://schemas.microsoft.com/office/drawing/2014/main" xmlns="" id="{9047DC19-8FE4-4D85-85E1-C0EE7DB01FA1}"/>
                </a:ext>
              </a:extLst>
            </p:cNvPr>
            <p:cNvSpPr txBox="1"/>
            <p:nvPr/>
          </p:nvSpPr>
          <p:spPr>
            <a:xfrm>
              <a:off x="7290315" y="3439771"/>
              <a:ext cx="4533266" cy="391366"/>
            </a:xfrm>
            <a:prstGeom prst="rect">
              <a:avLst/>
            </a:prstGeom>
            <a:noFill/>
          </p:spPr>
          <p:txBody>
            <a:bodyPr wrap="square" rtlCol="0">
              <a:spAutoFit/>
            </a:bodyPr>
            <a:lstStyle/>
            <a:p>
              <a:pPr algn="ctr"/>
              <a:r>
                <a:rPr lang="en-US" sz="1600" dirty="0"/>
                <a:t>The food </a:t>
              </a:r>
              <a:r>
                <a:rPr lang="en-US" sz="1600" dirty="0" smtClean="0"/>
                <a:t>we </a:t>
              </a:r>
              <a:r>
                <a:rPr lang="en-US" sz="1600" dirty="0"/>
                <a:t>eat </a:t>
              </a:r>
              <a:r>
                <a:rPr lang="en-US" sz="1600" dirty="0" smtClean="0"/>
                <a:t>impacts our </a:t>
              </a:r>
              <a:r>
                <a:rPr lang="en-US" sz="1600" dirty="0"/>
                <a:t>health</a:t>
              </a:r>
            </a:p>
          </p:txBody>
        </p:sp>
        <p:pic>
          <p:nvPicPr>
            <p:cNvPr id="39" name="Graphic 38" descr="Shopping cart">
              <a:extLst>
                <a:ext uri="{FF2B5EF4-FFF2-40B4-BE49-F238E27FC236}">
                  <a16:creationId xmlns:a16="http://schemas.microsoft.com/office/drawing/2014/main" xmlns="" id="{DB938606-7373-4FEB-9815-9D19E10C06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740089" y="3831137"/>
              <a:ext cx="980780" cy="980781"/>
            </a:xfrm>
            <a:prstGeom prst="rect">
              <a:avLst/>
            </a:prstGeom>
          </p:spPr>
        </p:pic>
        <p:sp>
          <p:nvSpPr>
            <p:cNvPr id="40" name="Arrow: Right 39">
              <a:extLst>
                <a:ext uri="{FF2B5EF4-FFF2-40B4-BE49-F238E27FC236}">
                  <a16:creationId xmlns:a16="http://schemas.microsoft.com/office/drawing/2014/main" xmlns="" id="{DDA2545F-2A33-4AFA-A404-3CD9135C126E}"/>
                </a:ext>
              </a:extLst>
            </p:cNvPr>
            <p:cNvSpPr/>
            <p:nvPr/>
          </p:nvSpPr>
          <p:spPr>
            <a:xfrm>
              <a:off x="8900138" y="4169127"/>
              <a:ext cx="1366350" cy="30480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41" name="Graphic 40" descr="Family with two children">
              <a:extLst>
                <a:ext uri="{FF2B5EF4-FFF2-40B4-BE49-F238E27FC236}">
                  <a16:creationId xmlns:a16="http://schemas.microsoft.com/office/drawing/2014/main" xmlns="" id="{3FDFFF2B-8707-4BCD-A31E-B217C041A37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385965" y="3762155"/>
              <a:ext cx="1118745" cy="1118745"/>
            </a:xfrm>
            <a:prstGeom prst="rect">
              <a:avLst/>
            </a:prstGeom>
          </p:spPr>
        </p:pic>
        <p:sp>
          <p:nvSpPr>
            <p:cNvPr id="42" name="TextBox 41">
              <a:extLst>
                <a:ext uri="{FF2B5EF4-FFF2-40B4-BE49-F238E27FC236}">
                  <a16:creationId xmlns:a16="http://schemas.microsoft.com/office/drawing/2014/main" xmlns="" id="{A03A0BC1-ACD0-40D4-9214-247E9D2AB36B}"/>
                </a:ext>
              </a:extLst>
            </p:cNvPr>
            <p:cNvSpPr txBox="1"/>
            <p:nvPr/>
          </p:nvSpPr>
          <p:spPr>
            <a:xfrm>
              <a:off x="7397033" y="4995810"/>
              <a:ext cx="4494115" cy="391366"/>
            </a:xfrm>
            <a:prstGeom prst="rect">
              <a:avLst/>
            </a:prstGeom>
            <a:noFill/>
          </p:spPr>
          <p:txBody>
            <a:bodyPr wrap="square" rtlCol="0">
              <a:spAutoFit/>
            </a:bodyPr>
            <a:lstStyle/>
            <a:p>
              <a:pPr algn="ctr"/>
              <a:r>
                <a:rPr lang="en-US" sz="1600" dirty="0"/>
                <a:t>Retailers impact consumer choices</a:t>
              </a:r>
            </a:p>
          </p:txBody>
        </p:sp>
      </p:grpSp>
      <p:sp>
        <p:nvSpPr>
          <p:cNvPr id="22" name="Title 1"/>
          <p:cNvSpPr>
            <a:spLocks noGrp="1"/>
          </p:cNvSpPr>
          <p:nvPr>
            <p:ph type="title"/>
          </p:nvPr>
        </p:nvSpPr>
        <p:spPr>
          <a:xfrm>
            <a:off x="308001" y="205826"/>
            <a:ext cx="4166120" cy="594066"/>
          </a:xfrm>
        </p:spPr>
        <p:txBody>
          <a:bodyPr/>
          <a:lstStyle/>
          <a:p>
            <a:r>
              <a:rPr lang="en-AU" sz="1800" dirty="0">
                <a:solidFill>
                  <a:schemeClr val="tx2"/>
                </a:solidFill>
                <a:latin typeface="Century Gothic" panose="020B0502020202020204" pitchFamily="34" charset="0"/>
                <a:ea typeface="+mn-ea"/>
                <a:cs typeface="Segoe UI" panose="020B0502040204020203" pitchFamily="34" charset="0"/>
              </a:rPr>
              <a:t>From</a:t>
            </a:r>
            <a:r>
              <a:rPr lang="en-AU" dirty="0" smtClean="0"/>
              <a:t> </a:t>
            </a:r>
            <a:r>
              <a:rPr lang="en-AU" sz="1800" dirty="0">
                <a:solidFill>
                  <a:schemeClr val="tx2"/>
                </a:solidFill>
                <a:latin typeface="Century Gothic" panose="020B0502020202020204" pitchFamily="34" charset="0"/>
                <a:ea typeface="+mn-ea"/>
                <a:cs typeface="Segoe UI" panose="020B0502040204020203" pitchFamily="34" charset="0"/>
              </a:rPr>
              <a:t>Health Score to Health Credits</a:t>
            </a:r>
            <a:endParaRPr lang="en-AU" sz="1800" dirty="0">
              <a:solidFill>
                <a:schemeClr val="tx2"/>
              </a:solidFill>
              <a:latin typeface="Century Gothic" panose="020B0502020202020204" pitchFamily="34" charset="0"/>
              <a:ea typeface="+mn-ea"/>
              <a:cs typeface="Segoe UI" panose="020B0502040204020203" pitchFamily="34" charset="0"/>
            </a:endParaRPr>
          </a:p>
        </p:txBody>
      </p:sp>
      <p:sp>
        <p:nvSpPr>
          <p:cNvPr id="23" name="TextBox 22"/>
          <p:cNvSpPr txBox="1"/>
          <p:nvPr/>
        </p:nvSpPr>
        <p:spPr>
          <a:xfrm>
            <a:off x="369665" y="1015916"/>
            <a:ext cx="5112568" cy="923330"/>
          </a:xfrm>
          <a:prstGeom prst="rect">
            <a:avLst/>
          </a:prstGeom>
          <a:solidFill>
            <a:srgbClr val="FFFFFF"/>
          </a:solidFill>
        </p:spPr>
        <p:txBody>
          <a:bodyPr wrap="square" rtlCol="0">
            <a:spAutoFit/>
          </a:bodyPr>
          <a:lstStyle/>
          <a:p>
            <a:r>
              <a:rPr lang="en-AU" dirty="0" smtClean="0"/>
              <a:t>At [Learn Imagine Decide], we have developed a </a:t>
            </a:r>
            <a:r>
              <a:rPr lang="en-AU" b="1" dirty="0" smtClean="0">
                <a:solidFill>
                  <a:srgbClr val="00B050"/>
                </a:solidFill>
              </a:rPr>
              <a:t>Health Score </a:t>
            </a:r>
            <a:r>
              <a:rPr lang="en-AU" dirty="0" smtClean="0"/>
              <a:t>that connects food groups to health outcomes.</a:t>
            </a:r>
            <a:endParaRPr lang="en-AU" dirty="0"/>
          </a:p>
        </p:txBody>
      </p:sp>
      <p:sp>
        <p:nvSpPr>
          <p:cNvPr id="24" name="TextBox 23"/>
          <p:cNvSpPr txBox="1"/>
          <p:nvPr/>
        </p:nvSpPr>
        <p:spPr>
          <a:xfrm>
            <a:off x="369665" y="2093407"/>
            <a:ext cx="5112568" cy="923330"/>
          </a:xfrm>
          <a:prstGeom prst="rect">
            <a:avLst/>
          </a:prstGeom>
          <a:noFill/>
        </p:spPr>
        <p:txBody>
          <a:bodyPr wrap="square" rtlCol="0">
            <a:spAutoFit/>
          </a:bodyPr>
          <a:lstStyle/>
          <a:p>
            <a:r>
              <a:rPr lang="en-AU" dirty="0" smtClean="0"/>
              <a:t>On the basis of our Health Score, we propose a Health Credit system that rewards production, distribution and consumption of healthy foods.</a:t>
            </a:r>
            <a:endParaRPr lang="en-AU" dirty="0"/>
          </a:p>
        </p:txBody>
      </p:sp>
      <p:sp>
        <p:nvSpPr>
          <p:cNvPr id="25" name="TextBox 24"/>
          <p:cNvSpPr txBox="1"/>
          <p:nvPr/>
        </p:nvSpPr>
        <p:spPr>
          <a:xfrm>
            <a:off x="369665" y="3188930"/>
            <a:ext cx="5112568" cy="923330"/>
          </a:xfrm>
          <a:prstGeom prst="rect">
            <a:avLst/>
          </a:prstGeom>
          <a:noFill/>
        </p:spPr>
        <p:txBody>
          <a:bodyPr wrap="square" rtlCol="0">
            <a:spAutoFit/>
          </a:bodyPr>
          <a:lstStyle/>
          <a:p>
            <a:r>
              <a:rPr lang="en-AU" dirty="0" smtClean="0"/>
              <a:t>As a tradeable currency, our Health Credit system enables market forces to determine the price of “health” and influence behaviours.</a:t>
            </a:r>
            <a:endParaRPr lang="en-AU" dirty="0"/>
          </a:p>
        </p:txBody>
      </p:sp>
      <p:sp>
        <p:nvSpPr>
          <p:cNvPr id="26" name="Arrow: Right 39">
            <a:extLst>
              <a:ext uri="{FF2B5EF4-FFF2-40B4-BE49-F238E27FC236}">
                <a16:creationId xmlns:a16="http://schemas.microsoft.com/office/drawing/2014/main" xmlns="" id="{DDA2545F-2A33-4AFA-A404-3CD9135C126E}"/>
              </a:ext>
            </a:extLst>
          </p:cNvPr>
          <p:cNvSpPr/>
          <p:nvPr/>
        </p:nvSpPr>
        <p:spPr>
          <a:xfrm>
            <a:off x="6685746" y="1295471"/>
            <a:ext cx="986304" cy="26367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9039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500E2050-2126-446C-901B-58895A37B952}"/>
              </a:ext>
            </a:extLst>
          </p:cNvPr>
          <p:cNvSpPr txBox="1"/>
          <p:nvPr/>
        </p:nvSpPr>
        <p:spPr>
          <a:xfrm>
            <a:off x="201807" y="57911"/>
            <a:ext cx="8784976" cy="4608512"/>
          </a:xfrm>
          <a:prstGeom prst="rect">
            <a:avLst/>
          </a:prstGeom>
          <a:solidFill>
            <a:srgbClr val="FFFFFF"/>
          </a:solidFill>
          <a:ln>
            <a:noFill/>
          </a:ln>
        </p:spPr>
        <p:txBody>
          <a:bodyPr wrap="square" rtlCol="0">
            <a:spAutoFit/>
          </a:bodyPr>
          <a:lstStyle/>
          <a:p>
            <a:endParaRPr lang="en-US" dirty="0"/>
          </a:p>
        </p:txBody>
      </p:sp>
      <p:sp>
        <p:nvSpPr>
          <p:cNvPr id="10" name="Rectangle 9">
            <a:extLst>
              <a:ext uri="{FF2B5EF4-FFF2-40B4-BE49-F238E27FC236}">
                <a16:creationId xmlns:a16="http://schemas.microsoft.com/office/drawing/2014/main" xmlns="" id="{1FAB34B3-D240-4132-BBA6-4D37770EC744}"/>
              </a:ext>
            </a:extLst>
          </p:cNvPr>
          <p:cNvSpPr/>
          <p:nvPr/>
        </p:nvSpPr>
        <p:spPr>
          <a:xfrm>
            <a:off x="137250" y="0"/>
            <a:ext cx="6764993" cy="369332"/>
          </a:xfrm>
          <a:prstGeom prst="rect">
            <a:avLst/>
          </a:prstGeom>
        </p:spPr>
        <p:txBody>
          <a:bodyPr wrap="none">
            <a:spAutoFit/>
          </a:bodyPr>
          <a:lstStyle/>
          <a:p>
            <a:r>
              <a:rPr lang="en-US" b="1" dirty="0" smtClean="0">
                <a:solidFill>
                  <a:schemeClr val="tx2"/>
                </a:solidFill>
                <a:latin typeface="Century Gothic" panose="020B0502020202020204" pitchFamily="34" charset="0"/>
                <a:cs typeface="Segoe UI" panose="020B0502040204020203" pitchFamily="34" charset="0"/>
              </a:rPr>
              <a:t>Health Credits based on Product-Segregated Health Scores</a:t>
            </a:r>
            <a:endParaRPr lang="en-US" b="1" dirty="0">
              <a:solidFill>
                <a:schemeClr val="tx2"/>
              </a:solidFill>
              <a:latin typeface="Century Gothic" panose="020B0502020202020204" pitchFamily="34" charset="0"/>
              <a:cs typeface="Segoe UI" panose="020B0502040204020203" pitchFamily="34" charset="0"/>
            </a:endParaRPr>
          </a:p>
        </p:txBody>
      </p:sp>
      <p:sp>
        <p:nvSpPr>
          <p:cNvPr id="31" name="TextBox 30">
            <a:extLst>
              <a:ext uri="{FF2B5EF4-FFF2-40B4-BE49-F238E27FC236}">
                <a16:creationId xmlns:a16="http://schemas.microsoft.com/office/drawing/2014/main" xmlns="" id="{31CC8D69-1622-4106-A34B-D43E93177FD4}"/>
              </a:ext>
            </a:extLst>
          </p:cNvPr>
          <p:cNvSpPr txBox="1"/>
          <p:nvPr/>
        </p:nvSpPr>
        <p:spPr>
          <a:xfrm>
            <a:off x="1197076" y="4909965"/>
            <a:ext cx="8106963" cy="276999"/>
          </a:xfrm>
          <a:prstGeom prst="rect">
            <a:avLst/>
          </a:prstGeom>
          <a:noFill/>
        </p:spPr>
        <p:txBody>
          <a:bodyPr wrap="none" rtlCol="0">
            <a:spAutoFit/>
          </a:bodyPr>
          <a:lstStyle/>
          <a:p>
            <a:r>
              <a:rPr lang="en-US" sz="1200" dirty="0"/>
              <a:t>Data used: SA3 conversion, PNH data, SA3 health, World Smart Shopping, QANTAS portfolio data, ABS Income Data, ABS Health</a:t>
            </a:r>
          </a:p>
        </p:txBody>
      </p:sp>
      <p:grpSp>
        <p:nvGrpSpPr>
          <p:cNvPr id="39" name="Group 38">
            <a:extLst>
              <a:ext uri="{FF2B5EF4-FFF2-40B4-BE49-F238E27FC236}">
                <a16:creationId xmlns:a16="http://schemas.microsoft.com/office/drawing/2014/main" xmlns="" id="{89EA6DCF-9EE0-4EDE-A35A-2BBC4B18A4AE}"/>
              </a:ext>
            </a:extLst>
          </p:cNvPr>
          <p:cNvGrpSpPr/>
          <p:nvPr/>
        </p:nvGrpSpPr>
        <p:grpSpPr>
          <a:xfrm>
            <a:off x="272955" y="1181213"/>
            <a:ext cx="8619525" cy="3549463"/>
            <a:chOff x="211557" y="899256"/>
            <a:chExt cx="11786093" cy="5420126"/>
          </a:xfrm>
        </p:grpSpPr>
        <p:grpSp>
          <p:nvGrpSpPr>
            <p:cNvPr id="40" name="Group 39">
              <a:extLst>
                <a:ext uri="{FF2B5EF4-FFF2-40B4-BE49-F238E27FC236}">
                  <a16:creationId xmlns:a16="http://schemas.microsoft.com/office/drawing/2014/main" xmlns="" id="{84924D09-B09D-4308-9D33-C453A10CF8FA}"/>
                </a:ext>
              </a:extLst>
            </p:cNvPr>
            <p:cNvGrpSpPr/>
            <p:nvPr/>
          </p:nvGrpSpPr>
          <p:grpSpPr>
            <a:xfrm>
              <a:off x="449169" y="1279302"/>
              <a:ext cx="3592761" cy="4161931"/>
              <a:chOff x="348808" y="1530182"/>
              <a:chExt cx="3592761" cy="4519264"/>
            </a:xfrm>
          </p:grpSpPr>
          <p:pic>
            <p:nvPicPr>
              <p:cNvPr id="57" name="Picture 56">
                <a:extLst>
                  <a:ext uri="{FF2B5EF4-FFF2-40B4-BE49-F238E27FC236}">
                    <a16:creationId xmlns:a16="http://schemas.microsoft.com/office/drawing/2014/main" xmlns="" id="{82E8B8FC-4F72-406A-A80A-D3D3C7DD6F6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rcRect b="7096"/>
              <a:stretch/>
            </p:blipFill>
            <p:spPr>
              <a:xfrm flipV="1">
                <a:off x="688474" y="1670335"/>
                <a:ext cx="3253095" cy="4379111"/>
              </a:xfrm>
              <a:prstGeom prst="rect">
                <a:avLst/>
              </a:prstGeom>
            </p:spPr>
          </p:pic>
          <p:pic>
            <p:nvPicPr>
              <p:cNvPr id="58" name="Picture 57">
                <a:extLst>
                  <a:ext uri="{FF2B5EF4-FFF2-40B4-BE49-F238E27FC236}">
                    <a16:creationId xmlns:a16="http://schemas.microsoft.com/office/drawing/2014/main" xmlns="" id="{D8AAD85B-17D5-4E97-853D-7C5CD4B3A9AA}"/>
                  </a:ext>
                </a:extLst>
              </p:cNvPr>
              <p:cNvPicPr>
                <a:picLocks noChangeAspect="1"/>
              </p:cNvPicPr>
              <p:nvPr/>
            </p:nvPicPr>
            <p:blipFill rotWithShape="1">
              <a:blip r:embed="rId4"/>
              <a:srcRect l="50000"/>
              <a:stretch/>
            </p:blipFill>
            <p:spPr>
              <a:xfrm>
                <a:off x="348808" y="1530182"/>
                <a:ext cx="252413" cy="4362450"/>
              </a:xfrm>
              <a:prstGeom prst="rect">
                <a:avLst/>
              </a:prstGeom>
            </p:spPr>
          </p:pic>
        </p:grpSp>
        <p:sp>
          <p:nvSpPr>
            <p:cNvPr id="41" name="TextBox 40">
              <a:extLst>
                <a:ext uri="{FF2B5EF4-FFF2-40B4-BE49-F238E27FC236}">
                  <a16:creationId xmlns:a16="http://schemas.microsoft.com/office/drawing/2014/main" xmlns="" id="{B12A9EAB-5810-488F-BC22-2740E8E74729}"/>
                </a:ext>
              </a:extLst>
            </p:cNvPr>
            <p:cNvSpPr txBox="1"/>
            <p:nvPr/>
          </p:nvSpPr>
          <p:spPr>
            <a:xfrm>
              <a:off x="1597179" y="946162"/>
              <a:ext cx="1059126" cy="537068"/>
            </a:xfrm>
            <a:prstGeom prst="rect">
              <a:avLst/>
            </a:prstGeom>
            <a:noFill/>
          </p:spPr>
          <p:txBody>
            <a:bodyPr wrap="none" rtlCol="0">
              <a:spAutoFit/>
            </a:bodyPr>
            <a:lstStyle/>
            <a:p>
              <a:r>
                <a:rPr lang="en-US" sz="2000" dirty="0" smtClean="0"/>
                <a:t>Fruits</a:t>
              </a:r>
              <a:endParaRPr lang="en-US" sz="2000" dirty="0"/>
            </a:p>
          </p:txBody>
        </p:sp>
        <p:pic>
          <p:nvPicPr>
            <p:cNvPr id="42" name="Picture 41">
              <a:extLst>
                <a:ext uri="{FF2B5EF4-FFF2-40B4-BE49-F238E27FC236}">
                  <a16:creationId xmlns:a16="http://schemas.microsoft.com/office/drawing/2014/main" xmlns="" id="{2BE08591-76BA-4E41-AA8D-71F33EBD49C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brightnessContrast contrast="-40000"/>
                      </a14:imgEffect>
                    </a14:imgLayer>
                  </a14:imgProps>
                </a:ext>
              </a:extLst>
            </a:blip>
            <a:stretch>
              <a:fillRect/>
            </a:stretch>
          </p:blipFill>
          <p:spPr>
            <a:xfrm flipV="1">
              <a:off x="4514562" y="1457887"/>
              <a:ext cx="3290070" cy="4017514"/>
            </a:xfrm>
            <a:prstGeom prst="rect">
              <a:avLst/>
            </a:prstGeom>
          </p:spPr>
        </p:pic>
        <p:sp>
          <p:nvSpPr>
            <p:cNvPr id="44" name="TextBox 43">
              <a:extLst>
                <a:ext uri="{FF2B5EF4-FFF2-40B4-BE49-F238E27FC236}">
                  <a16:creationId xmlns:a16="http://schemas.microsoft.com/office/drawing/2014/main" xmlns="" id="{FC291196-192C-4375-A02B-A30CAE4D7258}"/>
                </a:ext>
              </a:extLst>
            </p:cNvPr>
            <p:cNvSpPr txBox="1"/>
            <p:nvPr/>
          </p:nvSpPr>
          <p:spPr>
            <a:xfrm>
              <a:off x="5059366" y="899256"/>
              <a:ext cx="1806389" cy="537068"/>
            </a:xfrm>
            <a:prstGeom prst="rect">
              <a:avLst/>
            </a:prstGeom>
            <a:noFill/>
          </p:spPr>
          <p:txBody>
            <a:bodyPr wrap="none" rtlCol="0">
              <a:spAutoFit/>
            </a:bodyPr>
            <a:lstStyle/>
            <a:p>
              <a:r>
                <a:rPr lang="en-US" sz="2000" dirty="0" smtClean="0"/>
                <a:t>Vegetables</a:t>
              </a:r>
              <a:endParaRPr lang="en-US" sz="2000" dirty="0"/>
            </a:p>
          </p:txBody>
        </p:sp>
        <p:pic>
          <p:nvPicPr>
            <p:cNvPr id="45" name="Picture 44">
              <a:extLst>
                <a:ext uri="{FF2B5EF4-FFF2-40B4-BE49-F238E27FC236}">
                  <a16:creationId xmlns:a16="http://schemas.microsoft.com/office/drawing/2014/main" xmlns="" id="{C9F305BB-36F3-4875-B40F-E8F72FD761B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contrast="-40000"/>
                      </a14:imgEffect>
                    </a14:imgLayer>
                  </a14:imgProps>
                </a:ext>
              </a:extLst>
            </a:blip>
            <a:stretch>
              <a:fillRect/>
            </a:stretch>
          </p:blipFill>
          <p:spPr>
            <a:xfrm flipV="1">
              <a:off x="8768836" y="1457885"/>
              <a:ext cx="2895339" cy="3979152"/>
            </a:xfrm>
            <a:prstGeom prst="rect">
              <a:avLst/>
            </a:prstGeom>
          </p:spPr>
        </p:pic>
        <p:sp>
          <p:nvSpPr>
            <p:cNvPr id="47" name="TextBox 46">
              <a:extLst>
                <a:ext uri="{FF2B5EF4-FFF2-40B4-BE49-F238E27FC236}">
                  <a16:creationId xmlns:a16="http://schemas.microsoft.com/office/drawing/2014/main" xmlns="" id="{4B8BE599-E2A2-4968-AB47-8449F94C3A45}"/>
                </a:ext>
              </a:extLst>
            </p:cNvPr>
            <p:cNvSpPr txBox="1"/>
            <p:nvPr/>
          </p:nvSpPr>
          <p:spPr>
            <a:xfrm>
              <a:off x="9093067" y="944483"/>
              <a:ext cx="2246874" cy="537068"/>
            </a:xfrm>
            <a:prstGeom prst="rect">
              <a:avLst/>
            </a:prstGeom>
            <a:noFill/>
          </p:spPr>
          <p:txBody>
            <a:bodyPr wrap="none" rtlCol="0">
              <a:spAutoFit/>
            </a:bodyPr>
            <a:lstStyle/>
            <a:p>
              <a:r>
                <a:rPr lang="en-US" sz="2000" dirty="0" smtClean="0"/>
                <a:t>Confectionary</a:t>
              </a:r>
              <a:endParaRPr lang="en-US" sz="2000" dirty="0"/>
            </a:p>
          </p:txBody>
        </p:sp>
        <p:sp>
          <p:nvSpPr>
            <p:cNvPr id="50" name="TextBox 49">
              <a:extLst>
                <a:ext uri="{FF2B5EF4-FFF2-40B4-BE49-F238E27FC236}">
                  <a16:creationId xmlns:a16="http://schemas.microsoft.com/office/drawing/2014/main" xmlns="" id="{F8649DBC-DF7E-4DBF-8854-0245BCAF4CD5}"/>
                </a:ext>
              </a:extLst>
            </p:cNvPr>
            <p:cNvSpPr txBox="1"/>
            <p:nvPr/>
          </p:nvSpPr>
          <p:spPr>
            <a:xfrm>
              <a:off x="211557" y="5494741"/>
              <a:ext cx="3830373" cy="784943"/>
            </a:xfrm>
            <a:prstGeom prst="rect">
              <a:avLst/>
            </a:prstGeom>
            <a:noFill/>
          </p:spPr>
          <p:txBody>
            <a:bodyPr wrap="square" rtlCol="0">
              <a:spAutoFit/>
            </a:bodyPr>
            <a:lstStyle/>
            <a:p>
              <a:pPr algn="ctr"/>
              <a:r>
                <a:rPr lang="en-US" sz="1600" dirty="0"/>
                <a:t>The MORE fruits you eat, the </a:t>
              </a:r>
              <a:r>
                <a:rPr lang="en-US" sz="1600" dirty="0">
                  <a:solidFill>
                    <a:schemeClr val="accent6"/>
                  </a:solidFill>
                </a:rPr>
                <a:t>HIGHER</a:t>
              </a:r>
              <a:r>
                <a:rPr lang="en-US" sz="1600" dirty="0"/>
                <a:t> your Health score</a:t>
              </a:r>
            </a:p>
          </p:txBody>
        </p:sp>
        <p:sp>
          <p:nvSpPr>
            <p:cNvPr id="51" name="TextBox 50">
              <a:extLst>
                <a:ext uri="{FF2B5EF4-FFF2-40B4-BE49-F238E27FC236}">
                  <a16:creationId xmlns:a16="http://schemas.microsoft.com/office/drawing/2014/main" xmlns="" id="{368B5B26-2D42-4D66-8B50-17212C40FD8C}"/>
                </a:ext>
              </a:extLst>
            </p:cNvPr>
            <p:cNvSpPr txBox="1"/>
            <p:nvPr/>
          </p:nvSpPr>
          <p:spPr>
            <a:xfrm>
              <a:off x="4178125" y="5525807"/>
              <a:ext cx="3830373" cy="784943"/>
            </a:xfrm>
            <a:prstGeom prst="rect">
              <a:avLst/>
            </a:prstGeom>
            <a:noFill/>
          </p:spPr>
          <p:txBody>
            <a:bodyPr wrap="square" rtlCol="0">
              <a:spAutoFit/>
            </a:bodyPr>
            <a:lstStyle/>
            <a:p>
              <a:pPr algn="ctr"/>
              <a:r>
                <a:rPr lang="en-US" sz="1600" dirty="0"/>
                <a:t>The MORE vegs you eat, the </a:t>
              </a:r>
              <a:r>
                <a:rPr lang="en-US" sz="1600" dirty="0">
                  <a:solidFill>
                    <a:schemeClr val="accent6"/>
                  </a:solidFill>
                </a:rPr>
                <a:t>HIGHER</a:t>
              </a:r>
              <a:r>
                <a:rPr lang="en-US" sz="1600" dirty="0"/>
                <a:t> your Health score</a:t>
              </a:r>
            </a:p>
          </p:txBody>
        </p:sp>
        <p:sp>
          <p:nvSpPr>
            <p:cNvPr id="52" name="TextBox 51">
              <a:extLst>
                <a:ext uri="{FF2B5EF4-FFF2-40B4-BE49-F238E27FC236}">
                  <a16:creationId xmlns:a16="http://schemas.microsoft.com/office/drawing/2014/main" xmlns="" id="{312FA7BF-DFC6-420C-83B4-201B6B3022DF}"/>
                </a:ext>
              </a:extLst>
            </p:cNvPr>
            <p:cNvSpPr txBox="1"/>
            <p:nvPr/>
          </p:nvSpPr>
          <p:spPr>
            <a:xfrm>
              <a:off x="8167277" y="5534439"/>
              <a:ext cx="3830373" cy="784943"/>
            </a:xfrm>
            <a:prstGeom prst="rect">
              <a:avLst/>
            </a:prstGeom>
            <a:noFill/>
          </p:spPr>
          <p:txBody>
            <a:bodyPr wrap="square" rtlCol="0">
              <a:spAutoFit/>
            </a:bodyPr>
            <a:lstStyle/>
            <a:p>
              <a:pPr algn="ctr"/>
              <a:r>
                <a:rPr lang="en-US" sz="1600" dirty="0"/>
                <a:t>The MORE sweets you eat, the </a:t>
              </a:r>
              <a:r>
                <a:rPr lang="en-US" sz="1600" dirty="0">
                  <a:solidFill>
                    <a:srgbClr val="FF0000"/>
                  </a:solidFill>
                </a:rPr>
                <a:t>LOWER</a:t>
              </a:r>
              <a:r>
                <a:rPr lang="en-US" sz="1600" dirty="0"/>
                <a:t> your Health score</a:t>
              </a:r>
            </a:p>
          </p:txBody>
        </p:sp>
        <p:sp>
          <p:nvSpPr>
            <p:cNvPr id="53" name="Arrow: Right 52">
              <a:extLst>
                <a:ext uri="{FF2B5EF4-FFF2-40B4-BE49-F238E27FC236}">
                  <a16:creationId xmlns:a16="http://schemas.microsoft.com/office/drawing/2014/main" xmlns="" id="{9AC1A01C-E412-48FD-A934-6BA82468D608}"/>
                </a:ext>
              </a:extLst>
            </p:cNvPr>
            <p:cNvSpPr/>
            <p:nvPr/>
          </p:nvSpPr>
          <p:spPr>
            <a:xfrm rot="19016549">
              <a:off x="4702713" y="3326249"/>
              <a:ext cx="3487908" cy="325090"/>
            </a:xfrm>
            <a:prstGeom prst="rightArrow">
              <a:avLst>
                <a:gd name="adj1" fmla="val 50000"/>
                <a:gd name="adj2" fmla="val 95652"/>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a:p>
          </p:txBody>
        </p:sp>
        <p:sp>
          <p:nvSpPr>
            <p:cNvPr id="54" name="TextBox 53">
              <a:extLst>
                <a:ext uri="{FF2B5EF4-FFF2-40B4-BE49-F238E27FC236}">
                  <a16:creationId xmlns:a16="http://schemas.microsoft.com/office/drawing/2014/main" xmlns="" id="{E5A84004-296B-4200-8A65-139AA0EF2A2A}"/>
                </a:ext>
              </a:extLst>
            </p:cNvPr>
            <p:cNvSpPr txBox="1"/>
            <p:nvPr/>
          </p:nvSpPr>
          <p:spPr>
            <a:xfrm>
              <a:off x="2198315" y="4707523"/>
              <a:ext cx="1615869" cy="495754"/>
            </a:xfrm>
            <a:prstGeom prst="rect">
              <a:avLst/>
            </a:prstGeom>
            <a:noFill/>
          </p:spPr>
          <p:txBody>
            <a:bodyPr wrap="none" rtlCol="0">
              <a:spAutoFit/>
            </a:bodyPr>
            <a:lstStyle/>
            <a:p>
              <a:pPr algn="ctr"/>
              <a:r>
                <a:rPr lang="en-US" b="1" dirty="0">
                  <a:solidFill>
                    <a:srgbClr val="00B050"/>
                  </a:solidFill>
                </a:rPr>
                <a:t>EAT MORE</a:t>
              </a:r>
            </a:p>
          </p:txBody>
        </p:sp>
        <p:sp>
          <p:nvSpPr>
            <p:cNvPr id="55" name="Arrow: Right 54">
              <a:extLst>
                <a:ext uri="{FF2B5EF4-FFF2-40B4-BE49-F238E27FC236}">
                  <a16:creationId xmlns:a16="http://schemas.microsoft.com/office/drawing/2014/main" xmlns="" id="{34AC3418-DD12-401E-8428-677B7C4A8967}"/>
                </a:ext>
              </a:extLst>
            </p:cNvPr>
            <p:cNvSpPr/>
            <p:nvPr/>
          </p:nvSpPr>
          <p:spPr>
            <a:xfrm>
              <a:off x="1023744" y="5203277"/>
              <a:ext cx="2783277" cy="331163"/>
            </a:xfrm>
            <a:prstGeom prst="rightArrow">
              <a:avLst>
                <a:gd name="adj1" fmla="val 50000"/>
                <a:gd name="adj2" fmla="val 95652"/>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a:solidFill>
                  <a:srgbClr val="00B050"/>
                </a:solidFill>
              </a:endParaRPr>
            </a:p>
          </p:txBody>
        </p:sp>
        <p:sp>
          <p:nvSpPr>
            <p:cNvPr id="56" name="TextBox 55">
              <a:extLst>
                <a:ext uri="{FF2B5EF4-FFF2-40B4-BE49-F238E27FC236}">
                  <a16:creationId xmlns:a16="http://schemas.microsoft.com/office/drawing/2014/main" xmlns="" id="{B5EF70BE-DCB4-4037-8A92-CE400DFE338E}"/>
                </a:ext>
              </a:extLst>
            </p:cNvPr>
            <p:cNvSpPr txBox="1"/>
            <p:nvPr/>
          </p:nvSpPr>
          <p:spPr>
            <a:xfrm rot="18992883">
              <a:off x="5930493" y="3636668"/>
              <a:ext cx="1672157" cy="495754"/>
            </a:xfrm>
            <a:prstGeom prst="rect">
              <a:avLst/>
            </a:prstGeom>
            <a:noFill/>
          </p:spPr>
          <p:txBody>
            <a:bodyPr wrap="none" rtlCol="0">
              <a:spAutoFit/>
            </a:bodyPr>
            <a:lstStyle/>
            <a:p>
              <a:r>
                <a:rPr lang="en-US" b="1" dirty="0">
                  <a:solidFill>
                    <a:srgbClr val="00B050"/>
                  </a:solidFill>
                </a:rPr>
                <a:t>HEALTHIER</a:t>
              </a:r>
            </a:p>
          </p:txBody>
        </p:sp>
      </p:grpSp>
      <p:pic>
        <p:nvPicPr>
          <p:cNvPr id="65" name="Picture 64">
            <a:extLst>
              <a:ext uri="{FF2B5EF4-FFF2-40B4-BE49-F238E27FC236}">
                <a16:creationId xmlns:a16="http://schemas.microsoft.com/office/drawing/2014/main" xmlns="" id="{D8AAD85B-17D5-4E97-853D-7C5CD4B3A9AA}"/>
              </a:ext>
            </a:extLst>
          </p:cNvPr>
          <p:cNvPicPr>
            <a:picLocks noChangeAspect="1"/>
          </p:cNvPicPr>
          <p:nvPr/>
        </p:nvPicPr>
        <p:blipFill rotWithShape="1">
          <a:blip r:embed="rId4"/>
          <a:srcRect l="50000"/>
          <a:stretch/>
        </p:blipFill>
        <p:spPr>
          <a:xfrm>
            <a:off x="3235275" y="1304243"/>
            <a:ext cx="184597" cy="2630939"/>
          </a:xfrm>
          <a:prstGeom prst="rect">
            <a:avLst/>
          </a:prstGeom>
        </p:spPr>
      </p:pic>
      <p:pic>
        <p:nvPicPr>
          <p:cNvPr id="66" name="Picture 65">
            <a:extLst>
              <a:ext uri="{FF2B5EF4-FFF2-40B4-BE49-F238E27FC236}">
                <a16:creationId xmlns:a16="http://schemas.microsoft.com/office/drawing/2014/main" xmlns="" id="{D8AAD85B-17D5-4E97-853D-7C5CD4B3A9AA}"/>
              </a:ext>
            </a:extLst>
          </p:cNvPr>
          <p:cNvPicPr>
            <a:picLocks noChangeAspect="1"/>
          </p:cNvPicPr>
          <p:nvPr/>
        </p:nvPicPr>
        <p:blipFill rotWithShape="1">
          <a:blip r:embed="rId4"/>
          <a:srcRect l="50000"/>
          <a:stretch/>
        </p:blipFill>
        <p:spPr>
          <a:xfrm>
            <a:off x="6314584" y="1333250"/>
            <a:ext cx="184597" cy="2630939"/>
          </a:xfrm>
          <a:prstGeom prst="rect">
            <a:avLst/>
          </a:prstGeom>
        </p:spPr>
      </p:pic>
      <p:sp>
        <p:nvSpPr>
          <p:cNvPr id="67" name="Arrow: Right 52">
            <a:extLst>
              <a:ext uri="{FF2B5EF4-FFF2-40B4-BE49-F238E27FC236}">
                <a16:creationId xmlns:a16="http://schemas.microsoft.com/office/drawing/2014/main" xmlns="" id="{9AC1A01C-E412-48FD-A934-6BA82468D608}"/>
              </a:ext>
            </a:extLst>
          </p:cNvPr>
          <p:cNvSpPr/>
          <p:nvPr/>
        </p:nvSpPr>
        <p:spPr>
          <a:xfrm rot="2775535">
            <a:off x="6740770" y="2362415"/>
            <a:ext cx="2440841" cy="242189"/>
          </a:xfrm>
          <a:prstGeom prst="rightArrow">
            <a:avLst>
              <a:gd name="adj1" fmla="val 50000"/>
              <a:gd name="adj2" fmla="val 95652"/>
            </a:avLst>
          </a:prstGeom>
          <a:solidFill>
            <a:srgbClr val="C8094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a:p>
        </p:txBody>
      </p:sp>
      <p:sp>
        <p:nvSpPr>
          <p:cNvPr id="68" name="TextBox 67">
            <a:extLst>
              <a:ext uri="{FF2B5EF4-FFF2-40B4-BE49-F238E27FC236}">
                <a16:creationId xmlns:a16="http://schemas.microsoft.com/office/drawing/2014/main" xmlns="" id="{B5EF70BE-DCB4-4037-8A92-CE400DFE338E}"/>
              </a:ext>
            </a:extLst>
          </p:cNvPr>
          <p:cNvSpPr txBox="1"/>
          <p:nvPr/>
        </p:nvSpPr>
        <p:spPr>
          <a:xfrm rot="2647413">
            <a:off x="7393031" y="1919617"/>
            <a:ext cx="1343125" cy="369332"/>
          </a:xfrm>
          <a:prstGeom prst="rect">
            <a:avLst/>
          </a:prstGeom>
          <a:noFill/>
        </p:spPr>
        <p:txBody>
          <a:bodyPr wrap="none" rtlCol="0">
            <a:spAutoFit/>
          </a:bodyPr>
          <a:lstStyle/>
          <a:p>
            <a:r>
              <a:rPr lang="en-US" b="1" dirty="0" smtClean="0">
                <a:solidFill>
                  <a:schemeClr val="bg2"/>
                </a:solidFill>
              </a:rPr>
              <a:t>UNHEALTHY</a:t>
            </a:r>
            <a:endParaRPr lang="en-US" b="1" dirty="0">
              <a:solidFill>
                <a:schemeClr val="bg2"/>
              </a:solidFill>
            </a:endParaRPr>
          </a:p>
        </p:txBody>
      </p:sp>
      <p:sp>
        <p:nvSpPr>
          <p:cNvPr id="8" name="Title 7">
            <a:extLst>
              <a:ext uri="{FF2B5EF4-FFF2-40B4-BE49-F238E27FC236}">
                <a16:creationId xmlns:a16="http://schemas.microsoft.com/office/drawing/2014/main" xmlns="" id="{F638BB3C-02C3-42B6-A884-35C90D2822A8}"/>
              </a:ext>
            </a:extLst>
          </p:cNvPr>
          <p:cNvSpPr>
            <a:spLocks noGrp="1"/>
          </p:cNvSpPr>
          <p:nvPr>
            <p:ph type="title"/>
          </p:nvPr>
        </p:nvSpPr>
        <p:spPr>
          <a:xfrm>
            <a:off x="201806" y="500517"/>
            <a:ext cx="8784977" cy="559065"/>
          </a:xfrm>
        </p:spPr>
        <p:txBody>
          <a:bodyPr>
            <a:noAutofit/>
          </a:bodyPr>
          <a:lstStyle/>
          <a:p>
            <a:r>
              <a:rPr lang="en-AU" sz="1600" b="0" dirty="0">
                <a:solidFill>
                  <a:schemeClr val="tx1"/>
                </a:solidFill>
              </a:rPr>
              <a:t>From </a:t>
            </a:r>
            <a:r>
              <a:rPr lang="en-AU" sz="1600" b="0" dirty="0" err="1">
                <a:solidFill>
                  <a:schemeClr val="tx1"/>
                </a:solidFill>
              </a:rPr>
              <a:t>VicHealth</a:t>
            </a:r>
            <a:r>
              <a:rPr lang="en-AU" sz="1600" b="0" dirty="0">
                <a:solidFill>
                  <a:schemeClr val="tx1"/>
                </a:solidFill>
              </a:rPr>
              <a:t>, we learn the cost of lifestyle diseases. From </a:t>
            </a:r>
            <a:r>
              <a:rPr lang="en-AU" sz="1600" b="0" dirty="0" err="1">
                <a:solidFill>
                  <a:schemeClr val="tx1"/>
                </a:solidFill>
              </a:rPr>
              <a:t>Worldsmart</a:t>
            </a:r>
            <a:r>
              <a:rPr lang="en-AU" sz="1600" b="0" dirty="0">
                <a:solidFill>
                  <a:schemeClr val="tx1"/>
                </a:solidFill>
              </a:rPr>
              <a:t>, we learn what people are buying. From ABS, we learn more about ourselves, where we live and how we are connected. Blending the data, we developed a </a:t>
            </a:r>
            <a:r>
              <a:rPr lang="en-AU" sz="1600" dirty="0">
                <a:solidFill>
                  <a:srgbClr val="00B050"/>
                </a:solidFill>
              </a:rPr>
              <a:t>Health Score </a:t>
            </a:r>
            <a:r>
              <a:rPr lang="en-AU" sz="1600" b="0" dirty="0">
                <a:solidFill>
                  <a:schemeClr val="tx1"/>
                </a:solidFill>
              </a:rPr>
              <a:t>that intuitively correlates food groups to health.</a:t>
            </a:r>
            <a:endParaRPr lang="en-US" sz="1600" b="0" dirty="0">
              <a:solidFill>
                <a:schemeClr val="tx1"/>
              </a:solidFill>
            </a:endParaRPr>
          </a:p>
        </p:txBody>
      </p:sp>
    </p:spTree>
    <p:extLst>
      <p:ext uri="{BB962C8B-B14F-4D97-AF65-F5344CB8AC3E}">
        <p14:creationId xmlns:p14="http://schemas.microsoft.com/office/powerpoint/2010/main" val="104949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F638BB3C-02C3-42B6-A884-35C90D2822A8}"/>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xmlns="" id="{500E2050-2126-446C-901B-58895A37B952}"/>
              </a:ext>
            </a:extLst>
          </p:cNvPr>
          <p:cNvSpPr txBox="1"/>
          <p:nvPr/>
        </p:nvSpPr>
        <p:spPr>
          <a:xfrm>
            <a:off x="201807" y="29616"/>
            <a:ext cx="8784976" cy="4608512"/>
          </a:xfrm>
          <a:prstGeom prst="rect">
            <a:avLst/>
          </a:prstGeom>
          <a:solidFill>
            <a:srgbClr val="FFFFFF"/>
          </a:solidFill>
          <a:ln>
            <a:noFill/>
          </a:ln>
        </p:spPr>
        <p:txBody>
          <a:bodyPr wrap="square" rtlCol="0">
            <a:spAutoFit/>
          </a:bodyPr>
          <a:lstStyle/>
          <a:p>
            <a:endParaRPr lang="en-US" dirty="0"/>
          </a:p>
        </p:txBody>
      </p:sp>
      <p:sp>
        <p:nvSpPr>
          <p:cNvPr id="10" name="Rectangle 9">
            <a:extLst>
              <a:ext uri="{FF2B5EF4-FFF2-40B4-BE49-F238E27FC236}">
                <a16:creationId xmlns:a16="http://schemas.microsoft.com/office/drawing/2014/main" xmlns="" id="{1FAB34B3-D240-4132-BBA6-4D37770EC744}"/>
              </a:ext>
            </a:extLst>
          </p:cNvPr>
          <p:cNvSpPr/>
          <p:nvPr/>
        </p:nvSpPr>
        <p:spPr>
          <a:xfrm>
            <a:off x="105513" y="-3920"/>
            <a:ext cx="4363695" cy="369332"/>
          </a:xfrm>
          <a:prstGeom prst="rect">
            <a:avLst/>
          </a:prstGeom>
        </p:spPr>
        <p:txBody>
          <a:bodyPr wrap="none">
            <a:spAutoFit/>
          </a:bodyPr>
          <a:lstStyle/>
          <a:p>
            <a:r>
              <a:rPr lang="en-US" b="1" dirty="0" smtClean="0">
                <a:solidFill>
                  <a:schemeClr val="tx2"/>
                </a:solidFill>
                <a:latin typeface="Century Gothic" panose="020B0502020202020204" pitchFamily="34" charset="0"/>
                <a:cs typeface="Segoe UI" panose="020B0502040204020203" pitchFamily="34" charset="0"/>
              </a:rPr>
              <a:t>Health Score as a product segregator</a:t>
            </a:r>
            <a:endParaRPr lang="en-US" b="1" dirty="0">
              <a:solidFill>
                <a:schemeClr val="tx2"/>
              </a:solidFill>
              <a:latin typeface="Century Gothic" panose="020B0502020202020204" pitchFamily="34" charset="0"/>
              <a:cs typeface="Segoe UI" panose="020B0502040204020203" pitchFamily="34" charset="0"/>
            </a:endParaRPr>
          </a:p>
        </p:txBody>
      </p:sp>
      <p:sp>
        <p:nvSpPr>
          <p:cNvPr id="31" name="TextBox 30">
            <a:extLst>
              <a:ext uri="{FF2B5EF4-FFF2-40B4-BE49-F238E27FC236}">
                <a16:creationId xmlns:a16="http://schemas.microsoft.com/office/drawing/2014/main" xmlns="" id="{31CC8D69-1622-4106-A34B-D43E93177FD4}"/>
              </a:ext>
            </a:extLst>
          </p:cNvPr>
          <p:cNvSpPr txBox="1"/>
          <p:nvPr/>
        </p:nvSpPr>
        <p:spPr>
          <a:xfrm>
            <a:off x="1197076" y="4909965"/>
            <a:ext cx="8106963" cy="276999"/>
          </a:xfrm>
          <a:prstGeom prst="rect">
            <a:avLst/>
          </a:prstGeom>
          <a:noFill/>
        </p:spPr>
        <p:txBody>
          <a:bodyPr wrap="none" rtlCol="0">
            <a:spAutoFit/>
          </a:bodyPr>
          <a:lstStyle/>
          <a:p>
            <a:r>
              <a:rPr lang="en-US" sz="1200" dirty="0"/>
              <a:t>Data used: SA3 conversion, PNH data, SA3 health, World Smart Shopping, QANTAS portfolio data, ABS Income Data, ABS Health</a:t>
            </a:r>
          </a:p>
        </p:txBody>
      </p:sp>
      <p:sp>
        <p:nvSpPr>
          <p:cNvPr id="13" name="Title 7">
            <a:extLst>
              <a:ext uri="{FF2B5EF4-FFF2-40B4-BE49-F238E27FC236}">
                <a16:creationId xmlns:a16="http://schemas.microsoft.com/office/drawing/2014/main" xmlns="" id="{F638BB3C-02C3-42B6-A884-35C90D2822A8}"/>
              </a:ext>
            </a:extLst>
          </p:cNvPr>
          <p:cNvSpPr txBox="1">
            <a:spLocks/>
          </p:cNvSpPr>
          <p:nvPr/>
        </p:nvSpPr>
        <p:spPr>
          <a:xfrm>
            <a:off x="201806" y="500517"/>
            <a:ext cx="8784977" cy="559065"/>
          </a:xfrm>
          <a:prstGeom prst="rect">
            <a:avLst/>
          </a:prstGeom>
        </p:spPr>
        <p:txBody>
          <a:bodyPr vert="horz" lIns="91440" tIns="45720" rIns="91440" bIns="45720" rtlCol="0" anchor="ctr">
            <a:noAutofit/>
          </a:bodyPr>
          <a:lstStyle>
            <a:lvl1pPr algn="l" defTabSz="914400" rtl="0" eaLnBrk="1" latinLnBrk="0" hangingPunct="1">
              <a:spcBef>
                <a:spcPct val="0"/>
              </a:spcBef>
              <a:buNone/>
              <a:defRPr sz="2000" b="1" kern="1200">
                <a:solidFill>
                  <a:schemeClr val="bg1"/>
                </a:solidFill>
                <a:latin typeface="+mj-lt"/>
                <a:ea typeface="+mj-ea"/>
                <a:cs typeface="+mj-cs"/>
              </a:defRPr>
            </a:lvl1pPr>
          </a:lstStyle>
          <a:p>
            <a:r>
              <a:rPr lang="en-AU" sz="1600" b="0" dirty="0" smtClean="0">
                <a:solidFill>
                  <a:schemeClr val="tx1"/>
                </a:solidFill>
              </a:rPr>
              <a:t>The important variables of the predictive model used to determine the Health Score are intuitively connected with food groups widely regarded as healthy.</a:t>
            </a:r>
            <a:endParaRPr lang="en-US" sz="1600" b="0" dirty="0">
              <a:solidFill>
                <a:schemeClr val="tx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209102"/>
            <a:ext cx="549592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07704" y="1209102"/>
            <a:ext cx="3024336" cy="20107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2577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500E2050-2126-446C-901B-58895A37B952}"/>
              </a:ext>
            </a:extLst>
          </p:cNvPr>
          <p:cNvSpPr txBox="1"/>
          <p:nvPr/>
        </p:nvSpPr>
        <p:spPr>
          <a:xfrm>
            <a:off x="158578" y="74330"/>
            <a:ext cx="8784976" cy="4608512"/>
          </a:xfrm>
          <a:prstGeom prst="rect">
            <a:avLst/>
          </a:prstGeom>
          <a:solidFill>
            <a:srgbClr val="FFFFFF"/>
          </a:solidFill>
          <a:ln>
            <a:noFill/>
          </a:ln>
        </p:spPr>
        <p:txBody>
          <a:bodyPr wrap="square" rtlCol="0">
            <a:spAutoFit/>
          </a:bodyPr>
          <a:lstStyle/>
          <a:p>
            <a:endParaRPr lang="en-US" dirty="0"/>
          </a:p>
        </p:txBody>
      </p:sp>
      <p:sp>
        <p:nvSpPr>
          <p:cNvPr id="10" name="Rectangle 9">
            <a:extLst>
              <a:ext uri="{FF2B5EF4-FFF2-40B4-BE49-F238E27FC236}">
                <a16:creationId xmlns:a16="http://schemas.microsoft.com/office/drawing/2014/main" xmlns="" id="{1FAB34B3-D240-4132-BBA6-4D37770EC744}"/>
              </a:ext>
            </a:extLst>
          </p:cNvPr>
          <p:cNvSpPr/>
          <p:nvPr/>
        </p:nvSpPr>
        <p:spPr>
          <a:xfrm>
            <a:off x="183271" y="0"/>
            <a:ext cx="3913251" cy="369332"/>
          </a:xfrm>
          <a:prstGeom prst="rect">
            <a:avLst/>
          </a:prstGeom>
        </p:spPr>
        <p:txBody>
          <a:bodyPr wrap="none">
            <a:spAutoFit/>
          </a:bodyPr>
          <a:lstStyle/>
          <a:p>
            <a:r>
              <a:rPr lang="en-US" b="1" dirty="0" smtClean="0">
                <a:solidFill>
                  <a:schemeClr val="tx2"/>
                </a:solidFill>
                <a:latin typeface="Century Gothic" panose="020B0502020202020204" pitchFamily="34" charset="0"/>
                <a:cs typeface="Segoe UI" panose="020B0502040204020203" pitchFamily="34" charset="0"/>
              </a:rPr>
              <a:t>Data-driven insights and solutions</a:t>
            </a:r>
            <a:endParaRPr lang="en-US" b="1" dirty="0">
              <a:solidFill>
                <a:schemeClr val="tx2"/>
              </a:solidFill>
              <a:latin typeface="Century Gothic" panose="020B0502020202020204" pitchFamily="34" charset="0"/>
              <a:cs typeface="Segoe UI" panose="020B0502040204020203" pitchFamily="34" charset="0"/>
            </a:endParaRPr>
          </a:p>
        </p:txBody>
      </p:sp>
      <p:sp>
        <p:nvSpPr>
          <p:cNvPr id="8" name="Title 7">
            <a:extLst>
              <a:ext uri="{FF2B5EF4-FFF2-40B4-BE49-F238E27FC236}">
                <a16:creationId xmlns:a16="http://schemas.microsoft.com/office/drawing/2014/main" xmlns="" id="{F638BB3C-02C3-42B6-A884-35C90D2822A8}"/>
              </a:ext>
            </a:extLst>
          </p:cNvPr>
          <p:cNvSpPr>
            <a:spLocks noGrp="1"/>
          </p:cNvSpPr>
          <p:nvPr>
            <p:ph type="title"/>
          </p:nvPr>
        </p:nvSpPr>
        <p:spPr>
          <a:xfrm>
            <a:off x="201806" y="500517"/>
            <a:ext cx="8784977" cy="559065"/>
          </a:xfrm>
        </p:spPr>
        <p:txBody>
          <a:bodyPr>
            <a:noAutofit/>
          </a:bodyPr>
          <a:lstStyle/>
          <a:p>
            <a:r>
              <a:rPr lang="en-AU" sz="1600" b="0" dirty="0" smtClean="0">
                <a:solidFill>
                  <a:schemeClr val="tx1"/>
                </a:solidFill>
              </a:rPr>
              <a:t>We developed web applications to enable policymakers, lobby groups, industry and individuals to make informed choices from health credit design to healthy food choices. We plan on integrating our APIs with point-of-sale systems.</a:t>
            </a:r>
            <a:endParaRPr lang="en-US" sz="1600" b="0" dirty="0">
              <a:solidFill>
                <a:schemeClr val="tx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75606"/>
            <a:ext cx="8484152" cy="3755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6713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500E2050-2126-446C-901B-58895A37B952}"/>
              </a:ext>
            </a:extLst>
          </p:cNvPr>
          <p:cNvSpPr txBox="1"/>
          <p:nvPr/>
        </p:nvSpPr>
        <p:spPr>
          <a:xfrm>
            <a:off x="128406" y="74330"/>
            <a:ext cx="8784976" cy="4608512"/>
          </a:xfrm>
          <a:prstGeom prst="rect">
            <a:avLst/>
          </a:prstGeom>
          <a:solidFill>
            <a:srgbClr val="FFFFFF"/>
          </a:solidFill>
          <a:ln>
            <a:noFill/>
          </a:ln>
        </p:spPr>
        <p:txBody>
          <a:bodyPr wrap="square" rtlCol="0">
            <a:spAutoFit/>
          </a:bodyPr>
          <a:lstStyle/>
          <a:p>
            <a:endParaRPr lang="en-US" dirty="0"/>
          </a:p>
        </p:txBody>
      </p:sp>
      <p:sp>
        <p:nvSpPr>
          <p:cNvPr id="10" name="Rectangle 9">
            <a:extLst>
              <a:ext uri="{FF2B5EF4-FFF2-40B4-BE49-F238E27FC236}">
                <a16:creationId xmlns:a16="http://schemas.microsoft.com/office/drawing/2014/main" xmlns="" id="{1FAB34B3-D240-4132-BBA6-4D37770EC744}"/>
              </a:ext>
            </a:extLst>
          </p:cNvPr>
          <p:cNvSpPr/>
          <p:nvPr/>
        </p:nvSpPr>
        <p:spPr>
          <a:xfrm>
            <a:off x="183271" y="0"/>
            <a:ext cx="3312125" cy="369332"/>
          </a:xfrm>
          <a:prstGeom prst="rect">
            <a:avLst/>
          </a:prstGeom>
        </p:spPr>
        <p:txBody>
          <a:bodyPr wrap="none">
            <a:spAutoFit/>
          </a:bodyPr>
          <a:lstStyle/>
          <a:p>
            <a:r>
              <a:rPr lang="en-US" b="1" dirty="0" smtClean="0">
                <a:solidFill>
                  <a:schemeClr val="tx2"/>
                </a:solidFill>
                <a:latin typeface="Century Gothic" panose="020B0502020202020204" pitchFamily="34" charset="0"/>
                <a:cs typeface="Segoe UI" panose="020B0502040204020203" pitchFamily="34" charset="0"/>
              </a:rPr>
              <a:t>Balancing the social impact</a:t>
            </a:r>
            <a:endParaRPr lang="en-US" b="1" dirty="0">
              <a:solidFill>
                <a:schemeClr val="tx2"/>
              </a:solidFill>
              <a:latin typeface="Century Gothic" panose="020B0502020202020204" pitchFamily="34" charset="0"/>
              <a:cs typeface="Segoe UI" panose="020B0502040204020203" pitchFamily="34" charset="0"/>
            </a:endParaRPr>
          </a:p>
        </p:txBody>
      </p:sp>
      <p:sp>
        <p:nvSpPr>
          <p:cNvPr id="8" name="Title 7">
            <a:extLst>
              <a:ext uri="{FF2B5EF4-FFF2-40B4-BE49-F238E27FC236}">
                <a16:creationId xmlns:a16="http://schemas.microsoft.com/office/drawing/2014/main" xmlns="" id="{F638BB3C-02C3-42B6-A884-35C90D2822A8}"/>
              </a:ext>
            </a:extLst>
          </p:cNvPr>
          <p:cNvSpPr>
            <a:spLocks noGrp="1"/>
          </p:cNvSpPr>
          <p:nvPr>
            <p:ph type="title"/>
          </p:nvPr>
        </p:nvSpPr>
        <p:spPr>
          <a:xfrm>
            <a:off x="201806" y="500517"/>
            <a:ext cx="8784977" cy="559065"/>
          </a:xfrm>
        </p:spPr>
        <p:txBody>
          <a:bodyPr>
            <a:noAutofit/>
          </a:bodyPr>
          <a:lstStyle/>
          <a:p>
            <a:r>
              <a:rPr lang="en-AU" sz="1600" b="0" dirty="0" smtClean="0">
                <a:solidFill>
                  <a:schemeClr val="tx1"/>
                </a:solidFill>
              </a:rPr>
              <a:t>We verified that the health score was impartial to age, gender and socio-economic factors such as income and geographical location. We believe the benefits of healthy living should remain universal to all, including the young and the old, the rich and the poor.</a:t>
            </a:r>
            <a:endParaRPr lang="en-US" sz="1600" b="0" dirty="0">
              <a:solidFill>
                <a:schemeClr val="tx1"/>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979712" y="1347614"/>
            <a:ext cx="6105277" cy="340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27984" y="2881687"/>
            <a:ext cx="1368152" cy="338554"/>
          </a:xfrm>
          <a:prstGeom prst="rect">
            <a:avLst/>
          </a:prstGeom>
          <a:noFill/>
        </p:spPr>
        <p:txBody>
          <a:bodyPr wrap="square" rtlCol="0">
            <a:spAutoFit/>
          </a:bodyPr>
          <a:lstStyle/>
          <a:p>
            <a:pPr algn="ctr"/>
            <a:r>
              <a:rPr lang="en-AU" sz="1600" dirty="0" smtClean="0"/>
              <a:t>Age Groups</a:t>
            </a:r>
            <a:endParaRPr lang="en-AU" sz="1600" dirty="0"/>
          </a:p>
        </p:txBody>
      </p:sp>
      <p:sp>
        <p:nvSpPr>
          <p:cNvPr id="11" name="TextBox 10"/>
          <p:cNvSpPr txBox="1"/>
          <p:nvPr/>
        </p:nvSpPr>
        <p:spPr>
          <a:xfrm>
            <a:off x="3347864" y="1995686"/>
            <a:ext cx="3456384" cy="338554"/>
          </a:xfrm>
          <a:prstGeom prst="rect">
            <a:avLst/>
          </a:prstGeom>
          <a:noFill/>
        </p:spPr>
        <p:txBody>
          <a:bodyPr wrap="square" rtlCol="0">
            <a:spAutoFit/>
          </a:bodyPr>
          <a:lstStyle/>
          <a:p>
            <a:pPr algn="ctr"/>
            <a:r>
              <a:rPr lang="en-AU" sz="1600" dirty="0" smtClean="0"/>
              <a:t>Age and Gender (</a:t>
            </a:r>
            <a:r>
              <a:rPr lang="en-AU" sz="1600" dirty="0" smtClean="0">
                <a:solidFill>
                  <a:schemeClr val="bg2"/>
                </a:solidFill>
              </a:rPr>
              <a:t>Male</a:t>
            </a:r>
            <a:r>
              <a:rPr lang="en-AU" sz="1600" dirty="0" smtClean="0"/>
              <a:t>/</a:t>
            </a:r>
            <a:r>
              <a:rPr lang="en-AU" sz="1600" dirty="0" smtClean="0">
                <a:solidFill>
                  <a:srgbClr val="0070C0"/>
                </a:solidFill>
              </a:rPr>
              <a:t>Female</a:t>
            </a:r>
            <a:r>
              <a:rPr lang="en-AU" sz="1600" dirty="0" smtClean="0"/>
              <a:t>)</a:t>
            </a:r>
            <a:endParaRPr lang="en-AU" sz="1600" dirty="0"/>
          </a:p>
        </p:txBody>
      </p:sp>
      <p:sp>
        <p:nvSpPr>
          <p:cNvPr id="12" name="TextBox 11"/>
          <p:cNvSpPr txBox="1"/>
          <p:nvPr/>
        </p:nvSpPr>
        <p:spPr>
          <a:xfrm>
            <a:off x="4175956" y="3673356"/>
            <a:ext cx="1872208" cy="338554"/>
          </a:xfrm>
          <a:prstGeom prst="rect">
            <a:avLst/>
          </a:prstGeom>
          <a:noFill/>
        </p:spPr>
        <p:txBody>
          <a:bodyPr wrap="square" rtlCol="0">
            <a:spAutoFit/>
          </a:bodyPr>
          <a:lstStyle/>
          <a:p>
            <a:pPr algn="ctr"/>
            <a:r>
              <a:rPr lang="en-AU" sz="1600" dirty="0" smtClean="0"/>
              <a:t>Income</a:t>
            </a:r>
            <a:endParaRPr lang="en-AU" sz="1600" dirty="0"/>
          </a:p>
        </p:txBody>
      </p:sp>
      <p:sp>
        <p:nvSpPr>
          <p:cNvPr id="13" name="TextBox 12"/>
          <p:cNvSpPr txBox="1"/>
          <p:nvPr/>
        </p:nvSpPr>
        <p:spPr>
          <a:xfrm>
            <a:off x="4139952" y="4513565"/>
            <a:ext cx="1944216" cy="338554"/>
          </a:xfrm>
          <a:prstGeom prst="rect">
            <a:avLst/>
          </a:prstGeom>
          <a:noFill/>
        </p:spPr>
        <p:txBody>
          <a:bodyPr wrap="square" rtlCol="0">
            <a:spAutoFit/>
          </a:bodyPr>
          <a:lstStyle/>
          <a:p>
            <a:pPr algn="ctr"/>
            <a:r>
              <a:rPr lang="en-AU" sz="1600" dirty="0" smtClean="0"/>
              <a:t>Location</a:t>
            </a:r>
            <a:endParaRPr lang="en-AU" sz="1600" dirty="0"/>
          </a:p>
        </p:txBody>
      </p:sp>
      <p:sp>
        <p:nvSpPr>
          <p:cNvPr id="14" name="Arrow: Right 52">
            <a:extLst>
              <a:ext uri="{FF2B5EF4-FFF2-40B4-BE49-F238E27FC236}">
                <a16:creationId xmlns:a16="http://schemas.microsoft.com/office/drawing/2014/main" xmlns="" id="{9AC1A01C-E412-48FD-A934-6BA82468D608}"/>
              </a:ext>
            </a:extLst>
          </p:cNvPr>
          <p:cNvSpPr/>
          <p:nvPr/>
        </p:nvSpPr>
        <p:spPr>
          <a:xfrm rot="16200000">
            <a:off x="21634" y="2944518"/>
            <a:ext cx="3406699" cy="212891"/>
          </a:xfrm>
          <a:prstGeom prst="rightArrow">
            <a:avLst>
              <a:gd name="adj1" fmla="val 50000"/>
              <a:gd name="adj2" fmla="val 95652"/>
            </a:avLst>
          </a:prstGeom>
          <a:solidFill>
            <a:srgbClr val="C8094E"/>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600"/>
          </a:p>
        </p:txBody>
      </p:sp>
      <p:sp>
        <p:nvSpPr>
          <p:cNvPr id="3" name="TextBox 2"/>
          <p:cNvSpPr txBox="1"/>
          <p:nvPr/>
        </p:nvSpPr>
        <p:spPr>
          <a:xfrm rot="16200000">
            <a:off x="683568" y="2700801"/>
            <a:ext cx="1440160" cy="369332"/>
          </a:xfrm>
          <a:prstGeom prst="rect">
            <a:avLst/>
          </a:prstGeom>
          <a:noFill/>
        </p:spPr>
        <p:txBody>
          <a:bodyPr wrap="square" rtlCol="0">
            <a:spAutoFit/>
          </a:bodyPr>
          <a:lstStyle/>
          <a:p>
            <a:r>
              <a:rPr lang="en-AU" dirty="0" smtClean="0">
                <a:solidFill>
                  <a:schemeClr val="bg2"/>
                </a:solidFill>
              </a:rPr>
              <a:t>Health Score</a:t>
            </a:r>
            <a:endParaRPr lang="en-AU" dirty="0">
              <a:solidFill>
                <a:schemeClr val="bg2"/>
              </a:solidFill>
            </a:endParaRPr>
          </a:p>
        </p:txBody>
      </p:sp>
    </p:spTree>
    <p:extLst>
      <p:ext uri="{BB962C8B-B14F-4D97-AF65-F5344CB8AC3E}">
        <p14:creationId xmlns:p14="http://schemas.microsoft.com/office/powerpoint/2010/main" val="271104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F638BB3C-02C3-42B6-A884-35C90D2822A8}"/>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xmlns="" id="{500E2050-2126-446C-901B-58895A37B952}"/>
              </a:ext>
            </a:extLst>
          </p:cNvPr>
          <p:cNvSpPr txBox="1"/>
          <p:nvPr/>
        </p:nvSpPr>
        <p:spPr>
          <a:xfrm>
            <a:off x="201807" y="57911"/>
            <a:ext cx="8784976" cy="4608512"/>
          </a:xfrm>
          <a:prstGeom prst="rect">
            <a:avLst/>
          </a:prstGeom>
          <a:solidFill>
            <a:srgbClr val="FFFFFF"/>
          </a:solidFill>
          <a:ln>
            <a:noFill/>
          </a:ln>
        </p:spPr>
        <p:txBody>
          <a:bodyPr wrap="square" rtlCol="0">
            <a:spAutoFit/>
          </a:bodyPr>
          <a:lstStyle/>
          <a:p>
            <a:endParaRPr lang="en-US" dirty="0"/>
          </a:p>
        </p:txBody>
      </p:sp>
      <p:sp>
        <p:nvSpPr>
          <p:cNvPr id="10" name="Rectangle 9">
            <a:extLst>
              <a:ext uri="{FF2B5EF4-FFF2-40B4-BE49-F238E27FC236}">
                <a16:creationId xmlns:a16="http://schemas.microsoft.com/office/drawing/2014/main" xmlns="" id="{1FAB34B3-D240-4132-BBA6-4D37770EC744}"/>
              </a:ext>
            </a:extLst>
          </p:cNvPr>
          <p:cNvSpPr/>
          <p:nvPr/>
        </p:nvSpPr>
        <p:spPr>
          <a:xfrm>
            <a:off x="103212" y="37645"/>
            <a:ext cx="3153427" cy="369332"/>
          </a:xfrm>
          <a:prstGeom prst="rect">
            <a:avLst/>
          </a:prstGeom>
        </p:spPr>
        <p:txBody>
          <a:bodyPr wrap="none">
            <a:spAutoFit/>
          </a:bodyPr>
          <a:lstStyle/>
          <a:p>
            <a:r>
              <a:rPr lang="en-US" b="1" dirty="0" smtClean="0">
                <a:solidFill>
                  <a:schemeClr val="tx2"/>
                </a:solidFill>
                <a:latin typeface="Century Gothic" panose="020B0502020202020204" pitchFamily="34" charset="0"/>
                <a:cs typeface="Segoe UI" panose="020B0502040204020203" pitchFamily="34" charset="0"/>
              </a:rPr>
              <a:t>Health Credits in operation</a:t>
            </a:r>
            <a:endParaRPr lang="en-US" b="1" dirty="0">
              <a:solidFill>
                <a:schemeClr val="tx2"/>
              </a:solidFill>
              <a:latin typeface="Century Gothic" panose="020B0502020202020204"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xmlns="" id="{A8A3E348-76CC-4FE8-8193-4D8A7CDCFDA6}"/>
              </a:ext>
            </a:extLst>
          </p:cNvPr>
          <p:cNvGrpSpPr/>
          <p:nvPr/>
        </p:nvGrpSpPr>
        <p:grpSpPr>
          <a:xfrm>
            <a:off x="271282" y="550967"/>
            <a:ext cx="8646025" cy="4017926"/>
            <a:chOff x="231274" y="1207650"/>
            <a:chExt cx="11978639" cy="5382026"/>
          </a:xfrm>
        </p:grpSpPr>
        <p:grpSp>
          <p:nvGrpSpPr>
            <p:cNvPr id="23" name="Group 22">
              <a:extLst>
                <a:ext uri="{FF2B5EF4-FFF2-40B4-BE49-F238E27FC236}">
                  <a16:creationId xmlns:a16="http://schemas.microsoft.com/office/drawing/2014/main" xmlns="" id="{7868ECBF-B485-4F08-AA1C-02319A76CB0C}"/>
                </a:ext>
              </a:extLst>
            </p:cNvPr>
            <p:cNvGrpSpPr/>
            <p:nvPr/>
          </p:nvGrpSpPr>
          <p:grpSpPr>
            <a:xfrm>
              <a:off x="3064139" y="3362736"/>
              <a:ext cx="1140753" cy="967680"/>
              <a:chOff x="9359964" y="1526964"/>
              <a:chExt cx="1140753" cy="967680"/>
            </a:xfrm>
          </p:grpSpPr>
          <p:pic>
            <p:nvPicPr>
              <p:cNvPr id="56" name="Graphic 55" descr="Meeting">
                <a:extLst>
                  <a:ext uri="{FF2B5EF4-FFF2-40B4-BE49-F238E27FC236}">
                    <a16:creationId xmlns:a16="http://schemas.microsoft.com/office/drawing/2014/main" xmlns="" id="{48C978DD-214D-4436-9E0F-8927BF9E8C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586317" y="1526964"/>
                <a:ext cx="914400" cy="914400"/>
              </a:xfrm>
              <a:prstGeom prst="rect">
                <a:avLst/>
              </a:prstGeom>
            </p:spPr>
          </p:pic>
          <p:sp>
            <p:nvSpPr>
              <p:cNvPr id="57" name="TextBox 56">
                <a:extLst>
                  <a:ext uri="{FF2B5EF4-FFF2-40B4-BE49-F238E27FC236}">
                    <a16:creationId xmlns:a16="http://schemas.microsoft.com/office/drawing/2014/main" xmlns="" id="{5A50EA9D-0D15-4647-A703-7213C9AA351E}"/>
                  </a:ext>
                </a:extLst>
              </p:cNvPr>
              <p:cNvSpPr txBox="1"/>
              <p:nvPr/>
            </p:nvSpPr>
            <p:spPr>
              <a:xfrm>
                <a:off x="9359964" y="2186867"/>
                <a:ext cx="1105431" cy="307777"/>
              </a:xfrm>
              <a:prstGeom prst="rect">
                <a:avLst/>
              </a:prstGeom>
              <a:noFill/>
            </p:spPr>
            <p:txBody>
              <a:bodyPr wrap="none" rtlCol="0">
                <a:spAutoFit/>
              </a:bodyPr>
              <a:lstStyle/>
              <a:p>
                <a:r>
                  <a:rPr lang="en-US" sz="1400" dirty="0"/>
                  <a:t>Government</a:t>
                </a:r>
              </a:p>
            </p:txBody>
          </p:sp>
        </p:grpSp>
        <p:grpSp>
          <p:nvGrpSpPr>
            <p:cNvPr id="24" name="Group 23">
              <a:extLst>
                <a:ext uri="{FF2B5EF4-FFF2-40B4-BE49-F238E27FC236}">
                  <a16:creationId xmlns:a16="http://schemas.microsoft.com/office/drawing/2014/main" xmlns="" id="{6C8D511D-F78C-4BF1-AECC-D86FB07246AE}"/>
                </a:ext>
              </a:extLst>
            </p:cNvPr>
            <p:cNvGrpSpPr/>
            <p:nvPr/>
          </p:nvGrpSpPr>
          <p:grpSpPr>
            <a:xfrm>
              <a:off x="231274" y="1207650"/>
              <a:ext cx="1131913" cy="1018737"/>
              <a:chOff x="9539821" y="3252284"/>
              <a:chExt cx="1131913" cy="1018737"/>
            </a:xfrm>
          </p:grpSpPr>
          <p:pic>
            <p:nvPicPr>
              <p:cNvPr id="54" name="Graphic 53" descr="Bar chart">
                <a:extLst>
                  <a:ext uri="{FF2B5EF4-FFF2-40B4-BE49-F238E27FC236}">
                    <a16:creationId xmlns:a16="http://schemas.microsoft.com/office/drawing/2014/main" xmlns="" id="{87F66D70-FABC-4E9A-944F-84A53ECAB8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697558" y="3252284"/>
                <a:ext cx="914400" cy="914400"/>
              </a:xfrm>
              <a:prstGeom prst="rect">
                <a:avLst/>
              </a:prstGeom>
            </p:spPr>
          </p:pic>
          <p:sp>
            <p:nvSpPr>
              <p:cNvPr id="55" name="TextBox 54">
                <a:extLst>
                  <a:ext uri="{FF2B5EF4-FFF2-40B4-BE49-F238E27FC236}">
                    <a16:creationId xmlns:a16="http://schemas.microsoft.com/office/drawing/2014/main" xmlns="" id="{5B4CB6C4-EC0C-4658-BE9F-3522D78B2214}"/>
                  </a:ext>
                </a:extLst>
              </p:cNvPr>
              <p:cNvSpPr txBox="1"/>
              <p:nvPr/>
            </p:nvSpPr>
            <p:spPr>
              <a:xfrm>
                <a:off x="9539821" y="3963244"/>
                <a:ext cx="1131913" cy="307777"/>
              </a:xfrm>
              <a:prstGeom prst="rect">
                <a:avLst/>
              </a:prstGeom>
              <a:noFill/>
            </p:spPr>
            <p:txBody>
              <a:bodyPr wrap="none" rtlCol="0">
                <a:spAutoFit/>
              </a:bodyPr>
              <a:lstStyle/>
              <a:p>
                <a:r>
                  <a:rPr lang="en-US" sz="1400" dirty="0"/>
                  <a:t>Heath Rating</a:t>
                </a:r>
              </a:p>
            </p:txBody>
          </p:sp>
        </p:grpSp>
        <p:sp>
          <p:nvSpPr>
            <p:cNvPr id="25" name="TextBox 24">
              <a:extLst>
                <a:ext uri="{FF2B5EF4-FFF2-40B4-BE49-F238E27FC236}">
                  <a16:creationId xmlns:a16="http://schemas.microsoft.com/office/drawing/2014/main" xmlns="" id="{24C03907-A808-44B1-80E4-31E47E9F9C94}"/>
                </a:ext>
              </a:extLst>
            </p:cNvPr>
            <p:cNvSpPr txBox="1"/>
            <p:nvPr/>
          </p:nvSpPr>
          <p:spPr>
            <a:xfrm>
              <a:off x="3064139" y="2452077"/>
              <a:ext cx="7126007" cy="865763"/>
            </a:xfrm>
            <a:prstGeom prst="rect">
              <a:avLst/>
            </a:prstGeom>
            <a:noFill/>
          </p:spPr>
          <p:txBody>
            <a:bodyPr wrap="none" rtlCol="0">
              <a:spAutoFit/>
            </a:bodyPr>
            <a:lstStyle/>
            <a:p>
              <a:r>
                <a:rPr lang="en-US" dirty="0">
                  <a:sym typeface="Wingdings" panose="05000000000000000000" pitchFamily="2" charset="2"/>
                </a:rPr>
                <a:t>Voluntary Participating Retailers</a:t>
              </a:r>
            </a:p>
            <a:p>
              <a:r>
                <a:rPr lang="en-US" dirty="0">
                  <a:sym typeface="Wingdings" panose="05000000000000000000" pitchFamily="2" charset="2"/>
                </a:rPr>
                <a:t> Count all healthy products sold – receipt evidence</a:t>
              </a:r>
              <a:endParaRPr lang="en-US" dirty="0"/>
            </a:p>
          </p:txBody>
        </p:sp>
        <p:grpSp>
          <p:nvGrpSpPr>
            <p:cNvPr id="26" name="Group 25">
              <a:extLst>
                <a:ext uri="{FF2B5EF4-FFF2-40B4-BE49-F238E27FC236}">
                  <a16:creationId xmlns:a16="http://schemas.microsoft.com/office/drawing/2014/main" xmlns="" id="{0362DA77-6360-4AC7-9184-6089EC06ED5C}"/>
                </a:ext>
              </a:extLst>
            </p:cNvPr>
            <p:cNvGrpSpPr/>
            <p:nvPr/>
          </p:nvGrpSpPr>
          <p:grpSpPr>
            <a:xfrm>
              <a:off x="1787727" y="2289462"/>
              <a:ext cx="953073" cy="1037511"/>
              <a:chOff x="8152827" y="3022600"/>
              <a:chExt cx="953073" cy="1037511"/>
            </a:xfrm>
          </p:grpSpPr>
          <p:pic>
            <p:nvPicPr>
              <p:cNvPr id="52" name="Graphic 51" descr="Shopping cart">
                <a:extLst>
                  <a:ext uri="{FF2B5EF4-FFF2-40B4-BE49-F238E27FC236}">
                    <a16:creationId xmlns:a16="http://schemas.microsoft.com/office/drawing/2014/main" xmlns="" id="{265A75D6-B3ED-4389-98B5-09B898B641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191500" y="3022600"/>
                <a:ext cx="914400" cy="914400"/>
              </a:xfrm>
              <a:prstGeom prst="rect">
                <a:avLst/>
              </a:prstGeom>
            </p:spPr>
          </p:pic>
          <p:sp>
            <p:nvSpPr>
              <p:cNvPr id="53" name="TextBox 52">
                <a:extLst>
                  <a:ext uri="{FF2B5EF4-FFF2-40B4-BE49-F238E27FC236}">
                    <a16:creationId xmlns:a16="http://schemas.microsoft.com/office/drawing/2014/main" xmlns="" id="{821D3109-D5EE-450E-91D4-7FD15B5A73AC}"/>
                  </a:ext>
                </a:extLst>
              </p:cNvPr>
              <p:cNvSpPr txBox="1"/>
              <p:nvPr/>
            </p:nvSpPr>
            <p:spPr>
              <a:xfrm>
                <a:off x="8152827" y="3752334"/>
                <a:ext cx="816506" cy="307777"/>
              </a:xfrm>
              <a:prstGeom prst="rect">
                <a:avLst/>
              </a:prstGeom>
              <a:noFill/>
            </p:spPr>
            <p:txBody>
              <a:bodyPr wrap="none" rtlCol="0">
                <a:spAutoFit/>
              </a:bodyPr>
              <a:lstStyle/>
              <a:p>
                <a:r>
                  <a:rPr lang="en-US" sz="1400" dirty="0"/>
                  <a:t>Retailers</a:t>
                </a:r>
              </a:p>
            </p:txBody>
          </p:sp>
        </p:grpSp>
        <p:sp>
          <p:nvSpPr>
            <p:cNvPr id="27" name="TextBox 26">
              <a:extLst>
                <a:ext uri="{FF2B5EF4-FFF2-40B4-BE49-F238E27FC236}">
                  <a16:creationId xmlns:a16="http://schemas.microsoft.com/office/drawing/2014/main" xmlns="" id="{3FB85878-1035-4165-86E1-AF5E3AD20E8D}"/>
                </a:ext>
              </a:extLst>
            </p:cNvPr>
            <p:cNvSpPr txBox="1"/>
            <p:nvPr/>
          </p:nvSpPr>
          <p:spPr>
            <a:xfrm>
              <a:off x="1787726" y="1358958"/>
              <a:ext cx="6498565" cy="865763"/>
            </a:xfrm>
            <a:prstGeom prst="rect">
              <a:avLst/>
            </a:prstGeom>
            <a:noFill/>
          </p:spPr>
          <p:txBody>
            <a:bodyPr wrap="none" rtlCol="0">
              <a:spAutoFit/>
            </a:bodyPr>
            <a:lstStyle/>
            <a:p>
              <a:r>
                <a:rPr lang="en-US" dirty="0"/>
                <a:t>Health </a:t>
              </a:r>
              <a:r>
                <a:rPr lang="en-US" dirty="0" smtClean="0"/>
                <a:t>Score rates the healthiness of products</a:t>
              </a:r>
              <a:endParaRPr lang="en-US" dirty="0"/>
            </a:p>
            <a:p>
              <a:r>
                <a:rPr lang="en-US" dirty="0"/>
                <a:t>HIGH = healthy                          </a:t>
              </a:r>
              <a:r>
                <a:rPr lang="en-US" dirty="0" smtClean="0"/>
                <a:t>LOW </a:t>
              </a:r>
              <a:r>
                <a:rPr lang="en-US" dirty="0"/>
                <a:t>= unhealthy</a:t>
              </a:r>
            </a:p>
          </p:txBody>
        </p:sp>
        <p:sp>
          <p:nvSpPr>
            <p:cNvPr id="28" name="TextBox 27">
              <a:extLst>
                <a:ext uri="{FF2B5EF4-FFF2-40B4-BE49-F238E27FC236}">
                  <a16:creationId xmlns:a16="http://schemas.microsoft.com/office/drawing/2014/main" xmlns="" id="{4F5CD543-406D-4859-980F-AF55C7A0E8B2}"/>
                </a:ext>
              </a:extLst>
            </p:cNvPr>
            <p:cNvSpPr txBox="1"/>
            <p:nvPr/>
          </p:nvSpPr>
          <p:spPr>
            <a:xfrm>
              <a:off x="4431245" y="3489825"/>
              <a:ext cx="4658583" cy="1477328"/>
            </a:xfrm>
            <a:prstGeom prst="rect">
              <a:avLst/>
            </a:prstGeom>
            <a:noFill/>
          </p:spPr>
          <p:txBody>
            <a:bodyPr wrap="none" rtlCol="0">
              <a:spAutoFit/>
            </a:bodyPr>
            <a:lstStyle/>
            <a:p>
              <a:r>
                <a:rPr lang="en-US" dirty="0"/>
                <a:t>Government (ATO) or other</a:t>
              </a:r>
            </a:p>
            <a:p>
              <a:r>
                <a:rPr lang="en-US" dirty="0"/>
                <a:t>If good outcome,</a:t>
              </a:r>
              <a:r>
                <a:rPr lang="en-US" dirty="0">
                  <a:sym typeface="Wingdings" panose="05000000000000000000" pitchFamily="2" charset="2"/>
                </a:rPr>
                <a:t> provide:</a:t>
              </a:r>
            </a:p>
            <a:p>
              <a:pPr marL="914400" lvl="1" indent="-457200">
                <a:buFont typeface="+mj-lt"/>
                <a:buAutoNum type="arabicPeriod"/>
              </a:pPr>
              <a:r>
                <a:rPr lang="en-US" dirty="0">
                  <a:sym typeface="Wingdings" panose="05000000000000000000" pitchFamily="2" charset="2"/>
                </a:rPr>
                <a:t>Tax Deduction</a:t>
              </a:r>
            </a:p>
            <a:p>
              <a:pPr marL="914400" lvl="1" indent="-457200">
                <a:buFont typeface="+mj-lt"/>
                <a:buAutoNum type="arabicPeriod"/>
              </a:pPr>
              <a:r>
                <a:rPr lang="en-US" dirty="0">
                  <a:sym typeface="Wingdings" panose="05000000000000000000" pitchFamily="2" charset="2"/>
                </a:rPr>
                <a:t>Rewards Subsidies</a:t>
              </a:r>
            </a:p>
            <a:p>
              <a:pPr marL="914400" lvl="1" indent="-457200">
                <a:buFont typeface="+mj-lt"/>
                <a:buAutoNum type="arabicPeriod"/>
              </a:pPr>
              <a:r>
                <a:rPr lang="en-US" dirty="0">
                  <a:sym typeface="Wingdings" panose="05000000000000000000" pitchFamily="2" charset="2"/>
                </a:rPr>
                <a:t>Healthy Certified Sticker - Recognition</a:t>
              </a:r>
              <a:endParaRPr lang="en-US" dirty="0"/>
            </a:p>
          </p:txBody>
        </p:sp>
        <p:grpSp>
          <p:nvGrpSpPr>
            <p:cNvPr id="29" name="Group 28">
              <a:extLst>
                <a:ext uri="{FF2B5EF4-FFF2-40B4-BE49-F238E27FC236}">
                  <a16:creationId xmlns:a16="http://schemas.microsoft.com/office/drawing/2014/main" xmlns="" id="{DCADC6F5-67BF-42E6-82A6-968783AF6765}"/>
                </a:ext>
              </a:extLst>
            </p:cNvPr>
            <p:cNvGrpSpPr/>
            <p:nvPr/>
          </p:nvGrpSpPr>
          <p:grpSpPr>
            <a:xfrm>
              <a:off x="4911927" y="5552165"/>
              <a:ext cx="953073" cy="1037511"/>
              <a:chOff x="8152827" y="3022600"/>
              <a:chExt cx="953073" cy="1037511"/>
            </a:xfrm>
          </p:grpSpPr>
          <p:pic>
            <p:nvPicPr>
              <p:cNvPr id="50" name="Graphic 49" descr="Shopping cart">
                <a:extLst>
                  <a:ext uri="{FF2B5EF4-FFF2-40B4-BE49-F238E27FC236}">
                    <a16:creationId xmlns:a16="http://schemas.microsoft.com/office/drawing/2014/main" xmlns="" id="{2F6A8224-5C59-4D80-9F30-B8BB056EFBC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191500" y="3022600"/>
                <a:ext cx="914400" cy="914400"/>
              </a:xfrm>
              <a:prstGeom prst="rect">
                <a:avLst/>
              </a:prstGeom>
            </p:spPr>
          </p:pic>
          <p:sp>
            <p:nvSpPr>
              <p:cNvPr id="51" name="TextBox 50">
                <a:extLst>
                  <a:ext uri="{FF2B5EF4-FFF2-40B4-BE49-F238E27FC236}">
                    <a16:creationId xmlns:a16="http://schemas.microsoft.com/office/drawing/2014/main" xmlns="" id="{CF638185-8ADB-46F1-A241-E8BECF5E7ABC}"/>
                  </a:ext>
                </a:extLst>
              </p:cNvPr>
              <p:cNvSpPr txBox="1"/>
              <p:nvPr/>
            </p:nvSpPr>
            <p:spPr>
              <a:xfrm>
                <a:off x="8152827" y="3752334"/>
                <a:ext cx="816506" cy="307777"/>
              </a:xfrm>
              <a:prstGeom prst="rect">
                <a:avLst/>
              </a:prstGeom>
              <a:noFill/>
            </p:spPr>
            <p:txBody>
              <a:bodyPr wrap="none" rtlCol="0">
                <a:spAutoFit/>
              </a:bodyPr>
              <a:lstStyle/>
              <a:p>
                <a:r>
                  <a:rPr lang="en-US" sz="1400" dirty="0"/>
                  <a:t>Retailers</a:t>
                </a:r>
              </a:p>
            </p:txBody>
          </p:sp>
        </p:grpSp>
        <p:sp>
          <p:nvSpPr>
            <p:cNvPr id="30" name="TextBox 29">
              <a:extLst>
                <a:ext uri="{FF2B5EF4-FFF2-40B4-BE49-F238E27FC236}">
                  <a16:creationId xmlns:a16="http://schemas.microsoft.com/office/drawing/2014/main" xmlns="" id="{238E881B-4FD5-4FC0-A32B-BE8408A3C360}"/>
                </a:ext>
              </a:extLst>
            </p:cNvPr>
            <p:cNvSpPr txBox="1"/>
            <p:nvPr/>
          </p:nvSpPr>
          <p:spPr>
            <a:xfrm>
              <a:off x="5942346" y="5635568"/>
              <a:ext cx="3926781" cy="923330"/>
            </a:xfrm>
            <a:prstGeom prst="rect">
              <a:avLst/>
            </a:prstGeom>
            <a:noFill/>
          </p:spPr>
          <p:txBody>
            <a:bodyPr wrap="none" rtlCol="0">
              <a:spAutoFit/>
            </a:bodyPr>
            <a:lstStyle/>
            <a:p>
              <a:r>
                <a:rPr lang="en-US" dirty="0"/>
                <a:t>Get rewards</a:t>
              </a:r>
            </a:p>
            <a:p>
              <a:r>
                <a:rPr lang="en-US" dirty="0"/>
                <a:t>Promote healthy products – healthy ads</a:t>
              </a:r>
            </a:p>
            <a:p>
              <a:r>
                <a:rPr lang="en-US" dirty="0"/>
                <a:t>Healthy foods price reduction</a:t>
              </a:r>
            </a:p>
          </p:txBody>
        </p:sp>
        <p:sp>
          <p:nvSpPr>
            <p:cNvPr id="45" name="Arrow: Circular 44">
              <a:extLst>
                <a:ext uri="{FF2B5EF4-FFF2-40B4-BE49-F238E27FC236}">
                  <a16:creationId xmlns:a16="http://schemas.microsoft.com/office/drawing/2014/main" xmlns="" id="{3768F1ED-4D4A-44CC-B677-C62D038FA53C}"/>
                </a:ext>
              </a:extLst>
            </p:cNvPr>
            <p:cNvSpPr/>
            <p:nvPr/>
          </p:nvSpPr>
          <p:spPr>
            <a:xfrm rot="5400000" flipH="1">
              <a:off x="6285316" y="379073"/>
              <a:ext cx="5047080" cy="6802114"/>
            </a:xfrm>
            <a:prstGeom prst="circularArrow">
              <a:avLst>
                <a:gd name="adj1" fmla="val 3245"/>
                <a:gd name="adj2" fmla="val 942323"/>
                <a:gd name="adj3" fmla="val 20438283"/>
                <a:gd name="adj4" fmla="val 12856324"/>
                <a:gd name="adj5" fmla="val 647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46" name="Straight Connector 45">
              <a:extLst>
                <a:ext uri="{FF2B5EF4-FFF2-40B4-BE49-F238E27FC236}">
                  <a16:creationId xmlns:a16="http://schemas.microsoft.com/office/drawing/2014/main" xmlns="" id="{04ED3DC1-90C2-4E47-AFD7-324E0DF15F95}"/>
                </a:ext>
              </a:extLst>
            </p:cNvPr>
            <p:cNvCxnSpPr/>
            <p:nvPr/>
          </p:nvCxnSpPr>
          <p:spPr>
            <a:xfrm>
              <a:off x="260579" y="2287942"/>
              <a:ext cx="83413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D0D60F24-5EF3-4A9D-8509-9BB8EE320DB0}"/>
                </a:ext>
              </a:extLst>
            </p:cNvPr>
            <p:cNvCxnSpPr>
              <a:cxnSpLocks/>
            </p:cNvCxnSpPr>
            <p:nvPr/>
          </p:nvCxnSpPr>
          <p:spPr>
            <a:xfrm>
              <a:off x="1826400" y="3437338"/>
              <a:ext cx="83413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3F364488-18A5-4EB3-9E0F-1AB78EEDC7A4}"/>
                </a:ext>
              </a:extLst>
            </p:cNvPr>
            <p:cNvCxnSpPr>
              <a:cxnSpLocks/>
            </p:cNvCxnSpPr>
            <p:nvPr/>
          </p:nvCxnSpPr>
          <p:spPr>
            <a:xfrm>
              <a:off x="3225463" y="5516960"/>
              <a:ext cx="6942269"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20F14E0C-60FA-42FE-ABB4-D4EDD07E6255}"/>
                </a:ext>
              </a:extLst>
            </p:cNvPr>
            <p:cNvSpPr txBox="1"/>
            <p:nvPr/>
          </p:nvSpPr>
          <p:spPr>
            <a:xfrm>
              <a:off x="10379773" y="3362726"/>
              <a:ext cx="1488168" cy="865763"/>
            </a:xfrm>
            <a:prstGeom prst="rect">
              <a:avLst/>
            </a:prstGeom>
            <a:noFill/>
          </p:spPr>
          <p:txBody>
            <a:bodyPr wrap="none" rtlCol="0">
              <a:spAutoFit/>
            </a:bodyPr>
            <a:lstStyle/>
            <a:p>
              <a:pPr algn="ctr"/>
              <a:r>
                <a:rPr lang="en-US" dirty="0" smtClean="0"/>
                <a:t>Feedback</a:t>
              </a:r>
              <a:endParaRPr lang="en-US" dirty="0"/>
            </a:p>
            <a:p>
              <a:pPr algn="ctr"/>
              <a:r>
                <a:rPr lang="en-US" dirty="0"/>
                <a:t>Cycle</a:t>
              </a:r>
            </a:p>
          </p:txBody>
        </p:sp>
      </p:grpSp>
    </p:spTree>
    <p:extLst>
      <p:ext uri="{BB962C8B-B14F-4D97-AF65-F5344CB8AC3E}">
        <p14:creationId xmlns:p14="http://schemas.microsoft.com/office/powerpoint/2010/main" val="143918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F638BB3C-02C3-42B6-A884-35C90D2822A8}"/>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xmlns="" id="{500E2050-2126-446C-901B-58895A37B952}"/>
              </a:ext>
            </a:extLst>
          </p:cNvPr>
          <p:cNvSpPr txBox="1"/>
          <p:nvPr/>
        </p:nvSpPr>
        <p:spPr>
          <a:xfrm>
            <a:off x="201807" y="57911"/>
            <a:ext cx="8784976" cy="4608512"/>
          </a:xfrm>
          <a:prstGeom prst="rect">
            <a:avLst/>
          </a:prstGeom>
          <a:solidFill>
            <a:srgbClr val="FFFFFF"/>
          </a:solidFill>
          <a:ln>
            <a:noFill/>
          </a:ln>
        </p:spPr>
        <p:txBody>
          <a:bodyPr wrap="square" rtlCol="0">
            <a:spAutoFit/>
          </a:bodyPr>
          <a:lstStyle/>
          <a:p>
            <a:endParaRPr lang="en-US" dirty="0"/>
          </a:p>
        </p:txBody>
      </p:sp>
      <p:sp>
        <p:nvSpPr>
          <p:cNvPr id="10" name="Rectangle 9">
            <a:extLst>
              <a:ext uri="{FF2B5EF4-FFF2-40B4-BE49-F238E27FC236}">
                <a16:creationId xmlns:a16="http://schemas.microsoft.com/office/drawing/2014/main" xmlns="" id="{1FAB34B3-D240-4132-BBA6-4D37770EC744}"/>
              </a:ext>
            </a:extLst>
          </p:cNvPr>
          <p:cNvSpPr/>
          <p:nvPr/>
        </p:nvSpPr>
        <p:spPr>
          <a:xfrm>
            <a:off x="82423" y="-7474"/>
            <a:ext cx="2635658" cy="369332"/>
          </a:xfrm>
          <a:prstGeom prst="rect">
            <a:avLst/>
          </a:prstGeom>
        </p:spPr>
        <p:txBody>
          <a:bodyPr wrap="none">
            <a:spAutoFit/>
          </a:bodyPr>
          <a:lstStyle/>
          <a:p>
            <a:r>
              <a:rPr lang="en-US" b="1" dirty="0">
                <a:solidFill>
                  <a:schemeClr val="tx2"/>
                </a:solidFill>
                <a:latin typeface="Century Gothic" panose="020B0502020202020204" pitchFamily="34" charset="0"/>
                <a:cs typeface="Segoe UI" panose="020B0502040204020203" pitchFamily="34" charset="0"/>
              </a:rPr>
              <a:t>Does it actually work?</a:t>
            </a:r>
          </a:p>
        </p:txBody>
      </p:sp>
      <p:sp>
        <p:nvSpPr>
          <p:cNvPr id="31" name="TextBox 30">
            <a:extLst>
              <a:ext uri="{FF2B5EF4-FFF2-40B4-BE49-F238E27FC236}">
                <a16:creationId xmlns:a16="http://schemas.microsoft.com/office/drawing/2014/main" xmlns="" id="{31CC8D69-1622-4106-A34B-D43E93177FD4}"/>
              </a:ext>
            </a:extLst>
          </p:cNvPr>
          <p:cNvSpPr txBox="1"/>
          <p:nvPr/>
        </p:nvSpPr>
        <p:spPr>
          <a:xfrm>
            <a:off x="1197076" y="4909965"/>
            <a:ext cx="8106963" cy="276999"/>
          </a:xfrm>
          <a:prstGeom prst="rect">
            <a:avLst/>
          </a:prstGeom>
          <a:noFill/>
        </p:spPr>
        <p:txBody>
          <a:bodyPr wrap="none" rtlCol="0">
            <a:spAutoFit/>
          </a:bodyPr>
          <a:lstStyle/>
          <a:p>
            <a:r>
              <a:rPr lang="en-US" sz="1200" dirty="0"/>
              <a:t>Data used: SA3 conversion, PNH data, SA3 health, World Smart Shopping, QANTAS portfolio data, ABS Income Data, ABS Health</a:t>
            </a:r>
          </a:p>
        </p:txBody>
      </p:sp>
      <p:grpSp>
        <p:nvGrpSpPr>
          <p:cNvPr id="13" name="Group 12">
            <a:extLst>
              <a:ext uri="{FF2B5EF4-FFF2-40B4-BE49-F238E27FC236}">
                <a16:creationId xmlns:a16="http://schemas.microsoft.com/office/drawing/2014/main" xmlns="" id="{FFE26A27-3E26-4C85-A1A2-69A6CFE0F598}"/>
              </a:ext>
            </a:extLst>
          </p:cNvPr>
          <p:cNvGrpSpPr/>
          <p:nvPr/>
        </p:nvGrpSpPr>
        <p:grpSpPr>
          <a:xfrm>
            <a:off x="111460" y="618825"/>
            <a:ext cx="8875323" cy="4119898"/>
            <a:chOff x="231274" y="1092180"/>
            <a:chExt cx="11843185" cy="5294097"/>
          </a:xfrm>
        </p:grpSpPr>
        <p:sp>
          <p:nvSpPr>
            <p:cNvPr id="14" name="Rectangle 13">
              <a:extLst>
                <a:ext uri="{FF2B5EF4-FFF2-40B4-BE49-F238E27FC236}">
                  <a16:creationId xmlns:a16="http://schemas.microsoft.com/office/drawing/2014/main" xmlns="" id="{EAEFF982-0DD5-4C02-BD04-DD4CCAB2B50C}"/>
                </a:ext>
              </a:extLst>
            </p:cNvPr>
            <p:cNvSpPr/>
            <p:nvPr/>
          </p:nvSpPr>
          <p:spPr>
            <a:xfrm>
              <a:off x="231274" y="3933541"/>
              <a:ext cx="2012550" cy="241486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Retailer B</a:t>
              </a:r>
            </a:p>
            <a:p>
              <a:pPr algn="ctr"/>
              <a:r>
                <a:rPr lang="en-US" sz="1400" b="1" dirty="0">
                  <a:solidFill>
                    <a:schemeClr val="tx1"/>
                  </a:solidFill>
                </a:rPr>
                <a:t>Decides to join</a:t>
              </a:r>
            </a:p>
            <a:p>
              <a:pPr algn="ctr"/>
              <a:endParaRPr lang="en-US" sz="1400" b="1" dirty="0">
                <a:solidFill>
                  <a:schemeClr val="tx1"/>
                </a:solidFill>
              </a:endParaRPr>
            </a:p>
            <a:p>
              <a:pPr algn="ctr"/>
              <a:r>
                <a:rPr lang="en-US" sz="1400" b="1" dirty="0">
                  <a:solidFill>
                    <a:schemeClr val="tx1"/>
                  </a:solidFill>
                </a:rPr>
                <a:t>$1000 Sweets</a:t>
              </a:r>
            </a:p>
            <a:p>
              <a:pPr algn="ctr"/>
              <a:r>
                <a:rPr lang="en-US" sz="1400" b="1" dirty="0">
                  <a:solidFill>
                    <a:schemeClr val="tx1"/>
                  </a:solidFill>
                </a:rPr>
                <a:t>$1000 Alcohol</a:t>
              </a:r>
            </a:p>
            <a:p>
              <a:pPr algn="ctr"/>
              <a:r>
                <a:rPr lang="en-US" sz="1400" b="1" dirty="0">
                  <a:solidFill>
                    <a:schemeClr val="tx1"/>
                  </a:solidFill>
                </a:rPr>
                <a:t>$1000 Meat</a:t>
              </a:r>
            </a:p>
            <a:p>
              <a:pPr algn="ctr"/>
              <a:endParaRPr lang="en-US" sz="1400" b="1" dirty="0">
                <a:solidFill>
                  <a:schemeClr val="tx1"/>
                </a:solidFill>
              </a:endParaRPr>
            </a:p>
            <a:p>
              <a:pPr algn="ctr"/>
              <a:r>
                <a:rPr lang="en-US" sz="1400" b="1" dirty="0">
                  <a:solidFill>
                    <a:schemeClr val="tx1"/>
                  </a:solidFill>
                </a:rPr>
                <a:t>Health Score -35</a:t>
              </a:r>
            </a:p>
          </p:txBody>
        </p:sp>
        <p:sp>
          <p:nvSpPr>
            <p:cNvPr id="15" name="Rectangle 14">
              <a:extLst>
                <a:ext uri="{FF2B5EF4-FFF2-40B4-BE49-F238E27FC236}">
                  <a16:creationId xmlns:a16="http://schemas.microsoft.com/office/drawing/2014/main" xmlns="" id="{9569495C-EE30-4342-97AF-3428E1970DBA}"/>
                </a:ext>
              </a:extLst>
            </p:cNvPr>
            <p:cNvSpPr/>
            <p:nvPr/>
          </p:nvSpPr>
          <p:spPr>
            <a:xfrm>
              <a:off x="231274" y="1092180"/>
              <a:ext cx="1847899" cy="243479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Retailer A</a:t>
              </a:r>
            </a:p>
            <a:p>
              <a:pPr algn="ctr"/>
              <a:r>
                <a:rPr lang="en-US" sz="1400" b="1" dirty="0">
                  <a:solidFill>
                    <a:schemeClr val="tx1"/>
                  </a:solidFill>
                </a:rPr>
                <a:t>Decides to Join</a:t>
              </a:r>
            </a:p>
            <a:p>
              <a:pPr algn="ctr"/>
              <a:endParaRPr lang="en-US" sz="1400" b="1" dirty="0">
                <a:solidFill>
                  <a:schemeClr val="tx1"/>
                </a:solidFill>
              </a:endParaRPr>
            </a:p>
            <a:p>
              <a:pPr algn="ctr"/>
              <a:r>
                <a:rPr lang="en-US" sz="1400" b="1" dirty="0">
                  <a:solidFill>
                    <a:schemeClr val="tx1"/>
                  </a:solidFill>
                </a:rPr>
                <a:t>$10 Tobacco</a:t>
              </a:r>
            </a:p>
            <a:p>
              <a:pPr algn="ctr"/>
              <a:r>
                <a:rPr lang="en-US" sz="1400" b="1" dirty="0">
                  <a:solidFill>
                    <a:schemeClr val="tx1"/>
                  </a:solidFill>
                </a:rPr>
                <a:t>$100 Dairy</a:t>
              </a:r>
            </a:p>
            <a:p>
              <a:pPr algn="ctr"/>
              <a:r>
                <a:rPr lang="en-US" sz="1400" b="1" dirty="0">
                  <a:solidFill>
                    <a:schemeClr val="tx1"/>
                  </a:solidFill>
                </a:rPr>
                <a:t>$100 Seafood</a:t>
              </a:r>
            </a:p>
            <a:p>
              <a:pPr algn="ctr"/>
              <a:endParaRPr lang="en-US" sz="1400" b="1" dirty="0">
                <a:solidFill>
                  <a:schemeClr val="tx1"/>
                </a:solidFill>
              </a:endParaRPr>
            </a:p>
            <a:p>
              <a:pPr algn="ctr"/>
              <a:r>
                <a:rPr lang="en-US" sz="1400" b="1" dirty="0">
                  <a:solidFill>
                    <a:schemeClr val="tx1"/>
                  </a:solidFill>
                </a:rPr>
                <a:t>Health Score 2</a:t>
              </a:r>
            </a:p>
          </p:txBody>
        </p:sp>
        <p:pic>
          <p:nvPicPr>
            <p:cNvPr id="16" name="Picture 15" descr="Inline images 2">
              <a:extLst>
                <a:ext uri="{FF2B5EF4-FFF2-40B4-BE49-F238E27FC236}">
                  <a16:creationId xmlns:a16="http://schemas.microsoft.com/office/drawing/2014/main" xmlns="" id="{F13C5C73-7161-4BA1-A781-8BC50DB8F0FE}"/>
                </a:ext>
              </a:extLst>
            </p:cNvPr>
            <p:cNvPicPr/>
            <p:nvPr/>
          </p:nvPicPr>
          <p:blipFill rotWithShape="1">
            <a:blip r:embed="rId2" r:link="rId4">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669" t="60793" r="25816" b="8484"/>
            <a:stretch>
              <a:fillRect/>
            </a:stretch>
          </p:blipFill>
          <p:spPr bwMode="auto">
            <a:xfrm>
              <a:off x="2079173" y="3933540"/>
              <a:ext cx="9995286" cy="2452737"/>
            </a:xfrm>
            <a:prstGeom prst="rect">
              <a:avLst/>
            </a:prstGeom>
            <a:noFill/>
            <a:ln>
              <a:noFill/>
            </a:ln>
          </p:spPr>
        </p:pic>
      </p:grpSp>
      <p:sp>
        <p:nvSpPr>
          <p:cNvPr id="3" name="TextBox 2">
            <a:extLst>
              <a:ext uri="{FF2B5EF4-FFF2-40B4-BE49-F238E27FC236}">
                <a16:creationId xmlns:a16="http://schemas.microsoft.com/office/drawing/2014/main" xmlns="" id="{8115216B-D27B-4335-8236-FF12F705B122}"/>
              </a:ext>
            </a:extLst>
          </p:cNvPr>
          <p:cNvSpPr txBox="1"/>
          <p:nvPr/>
        </p:nvSpPr>
        <p:spPr>
          <a:xfrm>
            <a:off x="5364088" y="4164068"/>
            <a:ext cx="3542380" cy="369332"/>
          </a:xfrm>
          <a:prstGeom prst="rect">
            <a:avLst/>
          </a:prstGeom>
          <a:noFill/>
        </p:spPr>
        <p:txBody>
          <a:bodyPr wrap="none" rtlCol="0">
            <a:spAutoFit/>
          </a:bodyPr>
          <a:lstStyle/>
          <a:p>
            <a:r>
              <a:rPr lang="en-US" b="1" dirty="0">
                <a:solidFill>
                  <a:schemeClr val="tx2"/>
                </a:solidFill>
              </a:rPr>
              <a:t>NO REWARD / NO TAX DEDUCTION</a:t>
            </a:r>
          </a:p>
        </p:txBody>
      </p:sp>
      <p:pic>
        <p:nvPicPr>
          <p:cNvPr id="19" name="Picture 18" descr="Inline images 3">
            <a:extLst>
              <a:ext uri="{FF2B5EF4-FFF2-40B4-BE49-F238E27FC236}">
                <a16:creationId xmlns:a16="http://schemas.microsoft.com/office/drawing/2014/main" xmlns="" id="{252B5E7C-58E0-4176-9774-FE290AAC8962}"/>
              </a:ext>
            </a:extLst>
          </p:cNvPr>
          <p:cNvPicPr/>
          <p:nvPr/>
        </p:nvPicPr>
        <p:blipFill rotWithShape="1">
          <a:blip r:embed="rId5" r:link="rId7">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10208" t="62563" r="8107" b="7947"/>
          <a:stretch>
            <a:fillRect/>
          </a:stretch>
        </p:blipFill>
        <p:spPr bwMode="auto">
          <a:xfrm>
            <a:off x="1588131" y="650749"/>
            <a:ext cx="7250680" cy="2136411"/>
          </a:xfrm>
          <a:prstGeom prst="rect">
            <a:avLst/>
          </a:prstGeom>
          <a:noFill/>
          <a:ln>
            <a:noFill/>
          </a:ln>
        </p:spPr>
      </p:pic>
      <p:sp>
        <p:nvSpPr>
          <p:cNvPr id="20" name="TextBox 19">
            <a:extLst>
              <a:ext uri="{FF2B5EF4-FFF2-40B4-BE49-F238E27FC236}">
                <a16:creationId xmlns:a16="http://schemas.microsoft.com/office/drawing/2014/main" xmlns="" id="{9DB371C7-4D84-40CA-AA59-06FFCF8887C3}"/>
              </a:ext>
            </a:extLst>
          </p:cNvPr>
          <p:cNvSpPr txBox="1"/>
          <p:nvPr/>
        </p:nvSpPr>
        <p:spPr>
          <a:xfrm>
            <a:off x="4860032" y="2142343"/>
            <a:ext cx="4340034" cy="369332"/>
          </a:xfrm>
          <a:prstGeom prst="rect">
            <a:avLst/>
          </a:prstGeom>
          <a:noFill/>
        </p:spPr>
        <p:txBody>
          <a:bodyPr wrap="square" rtlCol="0">
            <a:spAutoFit/>
          </a:bodyPr>
          <a:lstStyle/>
          <a:p>
            <a:r>
              <a:rPr lang="en-US" b="1" dirty="0">
                <a:solidFill>
                  <a:schemeClr val="tx2"/>
                </a:solidFill>
              </a:rPr>
              <a:t>LITTLE REWARD / LITTLE TAX DEDUCTION</a:t>
            </a:r>
          </a:p>
        </p:txBody>
      </p:sp>
      <p:sp>
        <p:nvSpPr>
          <p:cNvPr id="4" name="Arrow: Chevron 3">
            <a:extLst>
              <a:ext uri="{FF2B5EF4-FFF2-40B4-BE49-F238E27FC236}">
                <a16:creationId xmlns:a16="http://schemas.microsoft.com/office/drawing/2014/main" xmlns="" id="{CA35A9D1-CB11-4888-87BE-7E5198B7E929}"/>
              </a:ext>
            </a:extLst>
          </p:cNvPr>
          <p:cNvSpPr/>
          <p:nvPr/>
        </p:nvSpPr>
        <p:spPr>
          <a:xfrm rot="5400000">
            <a:off x="587096" y="2361759"/>
            <a:ext cx="432048" cy="576064"/>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hevron 21">
            <a:extLst>
              <a:ext uri="{FF2B5EF4-FFF2-40B4-BE49-F238E27FC236}">
                <a16:creationId xmlns:a16="http://schemas.microsoft.com/office/drawing/2014/main" xmlns="" id="{08303E50-87FC-4BE3-A4F3-2A6A19C8A270}"/>
              </a:ext>
            </a:extLst>
          </p:cNvPr>
          <p:cNvSpPr/>
          <p:nvPr/>
        </p:nvSpPr>
        <p:spPr>
          <a:xfrm>
            <a:off x="4700782" y="2151338"/>
            <a:ext cx="233272" cy="35134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hevron 22">
            <a:extLst>
              <a:ext uri="{FF2B5EF4-FFF2-40B4-BE49-F238E27FC236}">
                <a16:creationId xmlns:a16="http://schemas.microsoft.com/office/drawing/2014/main" xmlns="" id="{0650F9E3-D62A-4870-82D2-C29C6F6E142C}"/>
              </a:ext>
            </a:extLst>
          </p:cNvPr>
          <p:cNvSpPr/>
          <p:nvPr/>
        </p:nvSpPr>
        <p:spPr>
          <a:xfrm>
            <a:off x="5215873" y="4159650"/>
            <a:ext cx="233272" cy="351341"/>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7617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89745" y="1771600"/>
            <a:ext cx="720080"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808000"/>
              </a:solidFill>
            </a:endParaRPr>
          </a:p>
        </p:txBody>
      </p:sp>
      <p:sp>
        <p:nvSpPr>
          <p:cNvPr id="6" name="Right Arrow 5"/>
          <p:cNvSpPr/>
          <p:nvPr/>
        </p:nvSpPr>
        <p:spPr>
          <a:xfrm>
            <a:off x="7001454" y="3507854"/>
            <a:ext cx="576064" cy="432048"/>
          </a:xfrm>
          <a:prstGeom prst="rightArrow">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7725849" y="2499742"/>
            <a:ext cx="720080" cy="648072"/>
          </a:xfrm>
          <a:prstGeom prst="rect">
            <a:avLst/>
          </a:prstGeom>
          <a:solidFill>
            <a:srgbClr val="FFFFFF"/>
          </a:solidFill>
          <a:ln w="317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rgbClr val="808000"/>
                </a:solidFill>
              </a:rPr>
              <a:t>                                                 </a:t>
            </a:r>
            <a:endParaRPr lang="en-AU" dirty="0">
              <a:solidFill>
                <a:srgbClr val="808000"/>
              </a:solidFill>
            </a:endParaRPr>
          </a:p>
        </p:txBody>
      </p:sp>
      <p:sp>
        <p:nvSpPr>
          <p:cNvPr id="11" name="Rectangle 10"/>
          <p:cNvSpPr/>
          <p:nvPr/>
        </p:nvSpPr>
        <p:spPr>
          <a:xfrm>
            <a:off x="6789745" y="2499742"/>
            <a:ext cx="720080" cy="648072"/>
          </a:xfrm>
          <a:prstGeom prst="rect">
            <a:avLst/>
          </a:prstGeom>
          <a:gradFill flip="none" rotWithShape="1">
            <a:gsLst>
              <a:gs pos="0">
                <a:srgbClr val="919195">
                  <a:shade val="30000"/>
                  <a:satMod val="115000"/>
                </a:srgbClr>
              </a:gs>
              <a:gs pos="50000">
                <a:srgbClr val="919195">
                  <a:shade val="67500"/>
                  <a:satMod val="115000"/>
                </a:srgbClr>
              </a:gs>
              <a:gs pos="100000">
                <a:srgbClr val="919195">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rgbClr val="808000"/>
                </a:solidFill>
              </a:rPr>
              <a:t>                                                 </a:t>
            </a:r>
            <a:endParaRPr lang="en-AU" dirty="0">
              <a:solidFill>
                <a:srgbClr val="808000"/>
              </a:solidFill>
            </a:endParaRPr>
          </a:p>
        </p:txBody>
      </p:sp>
      <p:sp>
        <p:nvSpPr>
          <p:cNvPr id="12" name="Rectangle 11"/>
          <p:cNvSpPr/>
          <p:nvPr/>
        </p:nvSpPr>
        <p:spPr>
          <a:xfrm>
            <a:off x="7725849" y="1771600"/>
            <a:ext cx="720080" cy="648072"/>
          </a:xfrm>
          <a:prstGeom prst="rect">
            <a:avLst/>
          </a:prstGeom>
          <a:solidFill>
            <a:srgbClr val="8B0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808000"/>
              </a:solidFill>
            </a:endParaRPr>
          </a:p>
        </p:txBody>
      </p:sp>
      <p:sp>
        <p:nvSpPr>
          <p:cNvPr id="16" name="Rectangle 15"/>
          <p:cNvSpPr/>
          <p:nvPr/>
        </p:nvSpPr>
        <p:spPr>
          <a:xfrm>
            <a:off x="6789745" y="2499742"/>
            <a:ext cx="720080" cy="64807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solidFill>
                  <a:srgbClr val="808000"/>
                </a:solidFill>
              </a:rPr>
              <a:t>                                                 </a:t>
            </a:r>
            <a:endParaRPr lang="en-AU" dirty="0">
              <a:solidFill>
                <a:srgbClr val="808000"/>
              </a:solidFill>
            </a:endParaRPr>
          </a:p>
        </p:txBody>
      </p:sp>
      <p:sp>
        <p:nvSpPr>
          <p:cNvPr id="17" name="Rectangle 16"/>
          <p:cNvSpPr/>
          <p:nvPr/>
        </p:nvSpPr>
        <p:spPr>
          <a:xfrm>
            <a:off x="7725849" y="1771600"/>
            <a:ext cx="720080" cy="648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808000"/>
              </a:solidFill>
            </a:endParaRPr>
          </a:p>
        </p:txBody>
      </p:sp>
      <p:sp>
        <p:nvSpPr>
          <p:cNvPr id="26" name="Right Arrow 25"/>
          <p:cNvSpPr/>
          <p:nvPr/>
        </p:nvSpPr>
        <p:spPr>
          <a:xfrm>
            <a:off x="7668344" y="3507854"/>
            <a:ext cx="576064" cy="432048"/>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4" name="Diagram 3"/>
          <p:cNvGraphicFramePr/>
          <p:nvPr>
            <p:extLst>
              <p:ext uri="{D42A27DB-BD31-4B8C-83A1-F6EECF244321}">
                <p14:modId xmlns:p14="http://schemas.microsoft.com/office/powerpoint/2010/main" val="2583427333"/>
              </p:ext>
            </p:extLst>
          </p:nvPr>
        </p:nvGraphicFramePr>
        <p:xfrm>
          <a:off x="474641" y="843558"/>
          <a:ext cx="8273823" cy="3608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6370378" y="1573274"/>
            <a:ext cx="2306078" cy="523220"/>
          </a:xfrm>
          <a:prstGeom prst="rect">
            <a:avLst/>
          </a:prstGeom>
        </p:spPr>
        <p:txBody>
          <a:bodyPr wrap="square">
            <a:spAutoFit/>
          </a:bodyPr>
          <a:lstStyle/>
          <a:p>
            <a:pPr lvl="0"/>
            <a:r>
              <a:rPr lang="en-AU" sz="1400" dirty="0" smtClean="0">
                <a:solidFill>
                  <a:srgbClr val="808000"/>
                </a:solidFill>
              </a:rPr>
              <a:t>Producers increases supply of healthier produce</a:t>
            </a:r>
            <a:endParaRPr lang="en-AU" sz="1400" i="1" dirty="0">
              <a:solidFill>
                <a:srgbClr val="808000"/>
              </a:solidFill>
            </a:endParaRPr>
          </a:p>
        </p:txBody>
      </p:sp>
      <p:sp>
        <p:nvSpPr>
          <p:cNvPr id="14" name="Rectangle 13"/>
          <p:cNvSpPr/>
          <p:nvPr/>
        </p:nvSpPr>
        <p:spPr>
          <a:xfrm>
            <a:off x="6537591" y="2300558"/>
            <a:ext cx="2160240" cy="523220"/>
          </a:xfrm>
          <a:prstGeom prst="rect">
            <a:avLst/>
          </a:prstGeom>
        </p:spPr>
        <p:txBody>
          <a:bodyPr wrap="square">
            <a:spAutoFit/>
          </a:bodyPr>
          <a:lstStyle/>
          <a:p>
            <a:pPr lvl="0"/>
            <a:r>
              <a:rPr lang="en-AU" sz="1400" dirty="0" smtClean="0">
                <a:solidFill>
                  <a:srgbClr val="808000"/>
                </a:solidFill>
              </a:rPr>
              <a:t>Greater supply reduces cost of healthier produce</a:t>
            </a:r>
            <a:endParaRPr lang="en-AU" sz="1400" i="1" dirty="0">
              <a:solidFill>
                <a:srgbClr val="808000"/>
              </a:solidFill>
            </a:endParaRPr>
          </a:p>
        </p:txBody>
      </p:sp>
      <p:sp>
        <p:nvSpPr>
          <p:cNvPr id="15" name="Rectangle 14"/>
          <p:cNvSpPr/>
          <p:nvPr/>
        </p:nvSpPr>
        <p:spPr>
          <a:xfrm>
            <a:off x="5966013" y="3916051"/>
            <a:ext cx="2479916" cy="523220"/>
          </a:xfrm>
          <a:prstGeom prst="rect">
            <a:avLst/>
          </a:prstGeom>
        </p:spPr>
        <p:txBody>
          <a:bodyPr wrap="square">
            <a:spAutoFit/>
          </a:bodyPr>
          <a:lstStyle/>
          <a:p>
            <a:pPr lvl="0"/>
            <a:r>
              <a:rPr lang="en-AU" sz="1400" dirty="0" smtClean="0">
                <a:solidFill>
                  <a:srgbClr val="009900"/>
                </a:solidFill>
              </a:rPr>
              <a:t>Increases availability and promotion of healthier produce</a:t>
            </a:r>
            <a:endParaRPr lang="en-AU" sz="1400" i="1" dirty="0">
              <a:solidFill>
                <a:srgbClr val="009900"/>
              </a:solidFill>
            </a:endParaRPr>
          </a:p>
        </p:txBody>
      </p:sp>
      <p:sp>
        <p:nvSpPr>
          <p:cNvPr id="18" name="Rectangle 17"/>
          <p:cNvSpPr/>
          <p:nvPr/>
        </p:nvSpPr>
        <p:spPr>
          <a:xfrm>
            <a:off x="996120" y="3889000"/>
            <a:ext cx="2160240" cy="307777"/>
          </a:xfrm>
          <a:prstGeom prst="rect">
            <a:avLst/>
          </a:prstGeom>
        </p:spPr>
        <p:txBody>
          <a:bodyPr wrap="square">
            <a:spAutoFit/>
          </a:bodyPr>
          <a:lstStyle/>
          <a:p>
            <a:pPr lvl="0" algn="r"/>
            <a:r>
              <a:rPr lang="en-AU" sz="1400" dirty="0" smtClean="0">
                <a:solidFill>
                  <a:srgbClr val="00B050"/>
                </a:solidFill>
              </a:rPr>
              <a:t>Chooses healthier produce</a:t>
            </a:r>
            <a:endParaRPr lang="en-AU" sz="1400" i="1" dirty="0">
              <a:solidFill>
                <a:srgbClr val="00B050"/>
              </a:solidFill>
            </a:endParaRPr>
          </a:p>
        </p:txBody>
      </p:sp>
      <p:sp>
        <p:nvSpPr>
          <p:cNvPr id="19" name="Rectangle 18"/>
          <p:cNvSpPr/>
          <p:nvPr/>
        </p:nvSpPr>
        <p:spPr>
          <a:xfrm>
            <a:off x="1259632" y="4285382"/>
            <a:ext cx="2160240" cy="307777"/>
          </a:xfrm>
          <a:prstGeom prst="rect">
            <a:avLst/>
          </a:prstGeom>
        </p:spPr>
        <p:txBody>
          <a:bodyPr wrap="square">
            <a:spAutoFit/>
          </a:bodyPr>
          <a:lstStyle/>
          <a:p>
            <a:pPr lvl="0" algn="r"/>
            <a:r>
              <a:rPr lang="en-AU" sz="1400" dirty="0" smtClean="0">
                <a:solidFill>
                  <a:srgbClr val="00B050"/>
                </a:solidFill>
              </a:rPr>
              <a:t>Live healthier lives</a:t>
            </a:r>
            <a:endParaRPr lang="en-AU" sz="1400" i="1" dirty="0">
              <a:solidFill>
                <a:srgbClr val="00B050"/>
              </a:solidFill>
            </a:endParaRPr>
          </a:p>
        </p:txBody>
      </p:sp>
      <p:sp>
        <p:nvSpPr>
          <p:cNvPr id="20" name="Rectangle 19"/>
          <p:cNvSpPr/>
          <p:nvPr/>
        </p:nvSpPr>
        <p:spPr>
          <a:xfrm>
            <a:off x="156501" y="2265783"/>
            <a:ext cx="2525216" cy="307777"/>
          </a:xfrm>
          <a:prstGeom prst="rect">
            <a:avLst/>
          </a:prstGeom>
        </p:spPr>
        <p:txBody>
          <a:bodyPr wrap="square">
            <a:spAutoFit/>
          </a:bodyPr>
          <a:lstStyle/>
          <a:p>
            <a:pPr lvl="0" algn="ctr"/>
            <a:r>
              <a:rPr lang="en-AU" sz="1400" dirty="0" smtClean="0">
                <a:solidFill>
                  <a:schemeClr val="accent4"/>
                </a:solidFill>
              </a:rPr>
              <a:t>Reduce public healthcare costs</a:t>
            </a:r>
            <a:endParaRPr lang="en-AU" sz="1400" i="1" dirty="0">
              <a:solidFill>
                <a:schemeClr val="accent4"/>
              </a:solidFill>
            </a:endParaRPr>
          </a:p>
        </p:txBody>
      </p:sp>
      <p:sp>
        <p:nvSpPr>
          <p:cNvPr id="21" name="Rectangle 20"/>
          <p:cNvSpPr/>
          <p:nvPr/>
        </p:nvSpPr>
        <p:spPr>
          <a:xfrm>
            <a:off x="156501" y="753364"/>
            <a:ext cx="4139952" cy="307777"/>
          </a:xfrm>
          <a:prstGeom prst="rect">
            <a:avLst/>
          </a:prstGeom>
        </p:spPr>
        <p:txBody>
          <a:bodyPr wrap="square">
            <a:spAutoFit/>
          </a:bodyPr>
          <a:lstStyle/>
          <a:p>
            <a:pPr lvl="0" algn="ctr"/>
            <a:r>
              <a:rPr lang="en-AU" sz="1400" dirty="0" smtClean="0">
                <a:solidFill>
                  <a:schemeClr val="accent5"/>
                </a:solidFill>
              </a:rPr>
              <a:t>Better public health increases workforce productivity</a:t>
            </a:r>
            <a:endParaRPr lang="en-AU" sz="1400" i="1" dirty="0">
              <a:solidFill>
                <a:schemeClr val="accent5"/>
              </a:solidFill>
            </a:endParaRPr>
          </a:p>
        </p:txBody>
      </p:sp>
      <p:sp>
        <p:nvSpPr>
          <p:cNvPr id="22" name="Rectangle 21"/>
          <p:cNvSpPr/>
          <p:nvPr/>
        </p:nvSpPr>
        <p:spPr>
          <a:xfrm>
            <a:off x="10664" y="1145923"/>
            <a:ext cx="4032448" cy="523220"/>
          </a:xfrm>
          <a:prstGeom prst="rect">
            <a:avLst/>
          </a:prstGeom>
        </p:spPr>
        <p:txBody>
          <a:bodyPr wrap="square">
            <a:spAutoFit/>
          </a:bodyPr>
          <a:lstStyle/>
          <a:p>
            <a:pPr lvl="0" algn="ctr"/>
            <a:r>
              <a:rPr lang="en-AU" sz="1400" dirty="0" smtClean="0">
                <a:solidFill>
                  <a:schemeClr val="accent5"/>
                </a:solidFill>
              </a:rPr>
              <a:t>Health credit trading and </a:t>
            </a:r>
            <a:r>
              <a:rPr lang="en-AU" sz="1400" dirty="0" smtClean="0">
                <a:solidFill>
                  <a:schemeClr val="accent5"/>
                </a:solidFill>
              </a:rPr>
              <a:t>productivity improvements increases taxation revenue</a:t>
            </a:r>
            <a:endParaRPr lang="en-AU" sz="1400" i="1" dirty="0">
              <a:solidFill>
                <a:schemeClr val="accent5"/>
              </a:solidFill>
            </a:endParaRPr>
          </a:p>
        </p:txBody>
      </p:sp>
      <p:sp>
        <p:nvSpPr>
          <p:cNvPr id="23" name="Rectangle 22"/>
          <p:cNvSpPr/>
          <p:nvPr/>
        </p:nvSpPr>
        <p:spPr>
          <a:xfrm>
            <a:off x="6084168" y="3140179"/>
            <a:ext cx="2697624" cy="523220"/>
          </a:xfrm>
          <a:prstGeom prst="rect">
            <a:avLst/>
          </a:prstGeom>
        </p:spPr>
        <p:txBody>
          <a:bodyPr wrap="square">
            <a:spAutoFit/>
          </a:bodyPr>
          <a:lstStyle/>
          <a:p>
            <a:pPr lvl="0"/>
            <a:r>
              <a:rPr lang="en-AU" sz="1400" dirty="0" smtClean="0">
                <a:solidFill>
                  <a:srgbClr val="009900"/>
                </a:solidFill>
              </a:rPr>
              <a:t>Higher revenue and profitability from healthier produce</a:t>
            </a:r>
            <a:endParaRPr lang="en-AU" sz="1400" dirty="0">
              <a:solidFill>
                <a:srgbClr val="009900"/>
              </a:solidFill>
            </a:endParaRPr>
          </a:p>
        </p:txBody>
      </p:sp>
      <p:sp>
        <p:nvSpPr>
          <p:cNvPr id="24" name="Rectangle 23"/>
          <p:cNvSpPr/>
          <p:nvPr/>
        </p:nvSpPr>
        <p:spPr>
          <a:xfrm>
            <a:off x="436330" y="3507854"/>
            <a:ext cx="2720030" cy="307777"/>
          </a:xfrm>
          <a:prstGeom prst="rect">
            <a:avLst/>
          </a:prstGeom>
        </p:spPr>
        <p:txBody>
          <a:bodyPr wrap="square">
            <a:spAutoFit/>
          </a:bodyPr>
          <a:lstStyle/>
          <a:p>
            <a:pPr lvl="0" algn="ctr"/>
            <a:r>
              <a:rPr lang="en-AU" sz="1400" dirty="0" smtClean="0">
                <a:solidFill>
                  <a:srgbClr val="00B050"/>
                </a:solidFill>
              </a:rPr>
              <a:t>More affordable healthy produce</a:t>
            </a:r>
            <a:endParaRPr lang="en-AU" sz="1400" i="1" dirty="0">
              <a:solidFill>
                <a:srgbClr val="00B050"/>
              </a:solidFill>
            </a:endParaRPr>
          </a:p>
        </p:txBody>
      </p:sp>
      <p:sp>
        <p:nvSpPr>
          <p:cNvPr id="25" name="Rectangle 24"/>
          <p:cNvSpPr/>
          <p:nvPr/>
        </p:nvSpPr>
        <p:spPr>
          <a:xfrm>
            <a:off x="350159" y="2645712"/>
            <a:ext cx="2367925" cy="523220"/>
          </a:xfrm>
          <a:prstGeom prst="rect">
            <a:avLst/>
          </a:prstGeom>
        </p:spPr>
        <p:txBody>
          <a:bodyPr wrap="square">
            <a:spAutoFit/>
          </a:bodyPr>
          <a:lstStyle/>
          <a:p>
            <a:pPr lvl="0" algn="ctr"/>
            <a:r>
              <a:rPr lang="en-AU" sz="1400" dirty="0" smtClean="0">
                <a:solidFill>
                  <a:schemeClr val="accent4"/>
                </a:solidFill>
              </a:rPr>
              <a:t>Reduces insurance claims cost and premiums</a:t>
            </a:r>
            <a:endParaRPr lang="en-AU" sz="1400" i="1" dirty="0">
              <a:solidFill>
                <a:schemeClr val="accent4"/>
              </a:solidFill>
            </a:endParaRPr>
          </a:p>
        </p:txBody>
      </p:sp>
      <p:sp>
        <p:nvSpPr>
          <p:cNvPr id="27" name="Rectangle 26"/>
          <p:cNvSpPr/>
          <p:nvPr/>
        </p:nvSpPr>
        <p:spPr>
          <a:xfrm>
            <a:off x="5196127" y="907253"/>
            <a:ext cx="2761667" cy="523220"/>
          </a:xfrm>
          <a:prstGeom prst="rect">
            <a:avLst/>
          </a:prstGeom>
        </p:spPr>
        <p:txBody>
          <a:bodyPr wrap="square">
            <a:spAutoFit/>
          </a:bodyPr>
          <a:lstStyle/>
          <a:p>
            <a:pPr lvl="0"/>
            <a:r>
              <a:rPr lang="en-AU" sz="1400" dirty="0" smtClean="0">
                <a:solidFill>
                  <a:schemeClr val="accent5"/>
                </a:solidFill>
              </a:rPr>
              <a:t>Health credits and market forces favours healthier produce</a:t>
            </a:r>
            <a:endParaRPr lang="en-AU" sz="1400" i="1" dirty="0">
              <a:solidFill>
                <a:schemeClr val="accent5"/>
              </a:solidFill>
            </a:endParaRPr>
          </a:p>
        </p:txBody>
      </p:sp>
      <p:sp>
        <p:nvSpPr>
          <p:cNvPr id="28" name="Title 2"/>
          <p:cNvSpPr txBox="1">
            <a:spLocks/>
          </p:cNvSpPr>
          <p:nvPr/>
        </p:nvSpPr>
        <p:spPr>
          <a:xfrm>
            <a:off x="3902512" y="2499742"/>
            <a:ext cx="1333657" cy="59406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000" b="1" kern="1200">
                <a:solidFill>
                  <a:schemeClr val="bg1"/>
                </a:solidFill>
                <a:latin typeface="+mj-lt"/>
                <a:ea typeface="+mj-ea"/>
                <a:cs typeface="+mj-cs"/>
              </a:defRPr>
            </a:lvl1pPr>
          </a:lstStyle>
          <a:p>
            <a:pPr algn="ctr"/>
            <a:r>
              <a:rPr lang="en-AU" sz="2800" dirty="0" smtClean="0">
                <a:solidFill>
                  <a:srgbClr val="00B050"/>
                </a:solidFill>
              </a:rPr>
              <a:t>Health Credits</a:t>
            </a:r>
            <a:endParaRPr lang="en-AU" sz="2800" dirty="0">
              <a:solidFill>
                <a:srgbClr val="00B050"/>
              </a:solidFill>
            </a:endParaRPr>
          </a:p>
        </p:txBody>
      </p:sp>
      <p:sp>
        <p:nvSpPr>
          <p:cNvPr id="29" name="Rectangle 28"/>
          <p:cNvSpPr/>
          <p:nvPr/>
        </p:nvSpPr>
        <p:spPr>
          <a:xfrm>
            <a:off x="-74198" y="1686622"/>
            <a:ext cx="3188082" cy="523220"/>
          </a:xfrm>
          <a:prstGeom prst="rect">
            <a:avLst/>
          </a:prstGeom>
        </p:spPr>
        <p:txBody>
          <a:bodyPr wrap="square">
            <a:spAutoFit/>
          </a:bodyPr>
          <a:lstStyle/>
          <a:p>
            <a:pPr lvl="0" algn="ctr"/>
            <a:r>
              <a:rPr lang="en-AU" sz="1400" dirty="0" smtClean="0">
                <a:solidFill>
                  <a:schemeClr val="accent4"/>
                </a:solidFill>
              </a:rPr>
              <a:t>Reduce obesity, heart disease, diabetes and other lifestyle conditions</a:t>
            </a:r>
            <a:endParaRPr lang="en-AU" sz="1400" i="1" dirty="0">
              <a:solidFill>
                <a:schemeClr val="accent4"/>
              </a:solidFill>
            </a:endParaRPr>
          </a:p>
        </p:txBody>
      </p:sp>
      <p:sp>
        <p:nvSpPr>
          <p:cNvPr id="30" name="Rectangle 29"/>
          <p:cNvSpPr/>
          <p:nvPr/>
        </p:nvSpPr>
        <p:spPr>
          <a:xfrm>
            <a:off x="502559" y="3138447"/>
            <a:ext cx="2367925" cy="307777"/>
          </a:xfrm>
          <a:prstGeom prst="rect">
            <a:avLst/>
          </a:prstGeom>
        </p:spPr>
        <p:txBody>
          <a:bodyPr wrap="square">
            <a:spAutoFit/>
          </a:bodyPr>
          <a:lstStyle/>
          <a:p>
            <a:pPr lvl="0" algn="ctr"/>
            <a:r>
              <a:rPr lang="en-AU" sz="1400" dirty="0" smtClean="0">
                <a:solidFill>
                  <a:schemeClr val="accent4"/>
                </a:solidFill>
              </a:rPr>
              <a:t>Strengthens financial health</a:t>
            </a:r>
            <a:r>
              <a:rPr lang="en-AU" sz="1400" dirty="0" smtClean="0">
                <a:solidFill>
                  <a:schemeClr val="accent4"/>
                </a:solidFill>
              </a:rPr>
              <a:t> </a:t>
            </a:r>
            <a:endParaRPr lang="en-AU" sz="1400" i="1" dirty="0">
              <a:solidFill>
                <a:schemeClr val="accent4"/>
              </a:solidFill>
            </a:endParaRPr>
          </a:p>
        </p:txBody>
      </p:sp>
      <p:sp>
        <p:nvSpPr>
          <p:cNvPr id="31" name="Rectangle 30">
            <a:extLst>
              <a:ext uri="{FF2B5EF4-FFF2-40B4-BE49-F238E27FC236}">
                <a16:creationId xmlns:a16="http://schemas.microsoft.com/office/drawing/2014/main" xmlns="" id="{1FAB34B3-D240-4132-BBA6-4D37770EC744}"/>
              </a:ext>
            </a:extLst>
          </p:cNvPr>
          <p:cNvSpPr/>
          <p:nvPr/>
        </p:nvSpPr>
        <p:spPr>
          <a:xfrm>
            <a:off x="137250" y="0"/>
            <a:ext cx="6689652" cy="369332"/>
          </a:xfrm>
          <a:prstGeom prst="rect">
            <a:avLst/>
          </a:prstGeom>
        </p:spPr>
        <p:txBody>
          <a:bodyPr wrap="none">
            <a:spAutoFit/>
          </a:bodyPr>
          <a:lstStyle/>
          <a:p>
            <a:r>
              <a:rPr lang="en-US" b="1" dirty="0" smtClean="0">
                <a:solidFill>
                  <a:schemeClr val="tx2"/>
                </a:solidFill>
                <a:latin typeface="Century Gothic" panose="020B0502020202020204" pitchFamily="34" charset="0"/>
                <a:cs typeface="Segoe UI" panose="020B0502040204020203" pitchFamily="34" charset="0"/>
              </a:rPr>
              <a:t>Multiplier Benefits for Government, Industry and Consumers</a:t>
            </a:r>
            <a:endParaRPr lang="en-US" b="1" dirty="0">
              <a:solidFill>
                <a:schemeClr val="tx2"/>
              </a:solidFill>
              <a:latin typeface="Century Gothic" panose="020B0502020202020204" pitchFamily="34" charset="0"/>
              <a:cs typeface="Segoe UI" panose="020B0502040204020203" pitchFamily="34" charset="0"/>
            </a:endParaRPr>
          </a:p>
        </p:txBody>
      </p:sp>
    </p:spTree>
    <p:extLst>
      <p:ext uri="{BB962C8B-B14F-4D97-AF65-F5344CB8AC3E}">
        <p14:creationId xmlns:p14="http://schemas.microsoft.com/office/powerpoint/2010/main" val="2407438835"/>
      </p:ext>
    </p:extLst>
  </p:cSld>
  <p:clrMapOvr>
    <a:masterClrMapping/>
  </p:clrMapOvr>
  <p:timing>
    <p:tnLst>
      <p:par>
        <p:cTn id="1" dur="indefinite" restart="never" nodeType="tmRoot"/>
      </p:par>
    </p:tnLst>
  </p:timing>
</p:sld>
</file>

<file path=ppt/theme/theme1.xml><?xml version="1.0" encoding="utf-8"?>
<a:theme xmlns:a="http://schemas.openxmlformats.org/drawingml/2006/main" name="MBS Powerpoint Template and Guide_widescreen with colour palette2">
  <a:themeElements>
    <a:clrScheme name="Melbourne Business School">
      <a:dk1>
        <a:srgbClr val="3F3F3F"/>
      </a:dk1>
      <a:lt1>
        <a:srgbClr val="F2F2F2"/>
      </a:lt1>
      <a:dk2>
        <a:srgbClr val="8B0046"/>
      </a:dk2>
      <a:lt2>
        <a:srgbClr val="C8094E"/>
      </a:lt2>
      <a:accent1>
        <a:srgbClr val="005596"/>
      </a:accent1>
      <a:accent2>
        <a:srgbClr val="919195"/>
      </a:accent2>
      <a:accent3>
        <a:srgbClr val="007BB6"/>
      </a:accent3>
      <a:accent4>
        <a:srgbClr val="00AAC9"/>
      </a:accent4>
      <a:accent5>
        <a:srgbClr val="8D734A"/>
      </a:accent5>
      <a:accent6>
        <a:srgbClr val="00B7AF"/>
      </a:accent6>
      <a:hlink>
        <a:srgbClr val="305593"/>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MBS Datathon slide template" id="{349C915C-AA6B-4DB4-A1D5-B1C4047F8F4E}" vid="{D1E40102-A05C-4AA9-930E-DF6EEF4C570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TaxCatchAll xmlns="fc95495f-7121-4129-8c06-3faac6abbedc">
      <Value>65</Value>
      <Value>115</Value>
    </TaxCatchAll>
    <Template_x0020_Types xmlns="e9b84fdc-3bf6-4be9-abdb-613b46ac6a9c">PowerPoint</Template_x0020_Types>
    <Last_x0020_Reviewed xmlns="e9b84fdc-3bf6-4be9-abdb-613b46ac6a9c">2015-01-12T13:00:00+00:00</Last_x0020_Reviewed>
    <j1de4bed304649cebd0002e06c39c659 xmlns="fc95495f-7121-4129-8c06-3faac6abbedc">
      <Terms xmlns="http://schemas.microsoft.com/office/infopath/2007/PartnerControls">
        <TermInfo xmlns="http://schemas.microsoft.com/office/infopath/2007/PartnerControls">
          <TermName xmlns="http://schemas.microsoft.com/office/infopath/2007/PartnerControls">Marketing and Communications</TermName>
          <TermId xmlns="http://schemas.microsoft.com/office/infopath/2007/PartnerControls">70e08a59-05b4-41c4-83ef-0ec5ed5bbe83</TermId>
        </TermInfo>
      </Terms>
    </j1de4bed304649cebd0002e06c39c659>
    <b3dd39b915c34e1da280e0ee39f3a874 xmlns="fc95495f-7121-4129-8c06-3faac6abbedc">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5146fdf5-f0e9-4b7a-a641-8c81c5ce4368</TermId>
        </TermInfo>
      </Terms>
    </b3dd39b915c34e1da280e0ee39f3a874>
    <_dlc_DocId xmlns="fc95495f-7121-4129-8c06-3faac6abbedc">DS25SZMEVDMX-1478541601-141</_dlc_DocId>
    <_dlc_DocIdUrl xmlns="fc95495f-7121-4129-8c06-3faac6abbedc">
      <Url>https://hive.mbs.edu/WorkAtMBS/_layouts/15/DocIdRedir.aspx?ID=DS25SZMEVDMX-1478541601-141</Url>
      <Description>DS25SZMEVDMX-1478541601-141</Description>
    </_dlc_DocIdUrl>
    <TemplateContentType xmlns="e9b84fdc-3bf6-4be9-abdb-613b46ac6a9c" xsi:nil="true"/>
    <Template_x0020_Audience xmlns="e9b84fdc-3bf6-4be9-abdb-613b46ac6a9c">Whole of School</Template_x0020_Audience>
    <Show xmlns="e9b84fdc-3bf6-4be9-abdb-613b46ac6a9c">Yes</Show>
    <Last_x0020_Reviewed xmlns="fc95495f-7121-4129-8c06-3faac6abbedc" xsi:nil="true"/>
    <Review_x0020_Period xmlns="fc95495f-7121-4129-8c06-3faac6abbedc">Every Year</Review_x0020_Perio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BF5D8C4E6D176E4AB305FDB1E517A6D7" ma:contentTypeVersion="12" ma:contentTypeDescription="Create a new document." ma:contentTypeScope="" ma:versionID="7c0151977669c58300d91013bb5ffc23">
  <xsd:schema xmlns:xsd="http://www.w3.org/2001/XMLSchema" xmlns:xs="http://www.w3.org/2001/XMLSchema" xmlns:p="http://schemas.microsoft.com/office/2006/metadata/properties" xmlns:ns2="fc95495f-7121-4129-8c06-3faac6abbedc" xmlns:ns3="e9b84fdc-3bf6-4be9-abdb-613b46ac6a9c" targetNamespace="http://schemas.microsoft.com/office/2006/metadata/properties" ma:root="true" ma:fieldsID="829bfe0b6a0bd5d2f4e1e605ffbcb1f7" ns2:_="" ns3:_="">
    <xsd:import namespace="fc95495f-7121-4129-8c06-3faac6abbedc"/>
    <xsd:import namespace="e9b84fdc-3bf6-4be9-abdb-613b46ac6a9c"/>
    <xsd:element name="properties">
      <xsd:complexType>
        <xsd:sequence>
          <xsd:element name="documentManagement">
            <xsd:complexType>
              <xsd:all>
                <xsd:element ref="ns2:_dlc_DocId" minOccurs="0"/>
                <xsd:element ref="ns2:_dlc_DocIdUrl" minOccurs="0"/>
                <xsd:element ref="ns2:_dlc_DocIdPersistId" minOccurs="0"/>
                <xsd:element ref="ns2:Last_x0020_Reviewed" minOccurs="0"/>
                <xsd:element ref="ns2:Review_x0020_Period" minOccurs="0"/>
                <xsd:element ref="ns3:Last_x0020_Reviewed" minOccurs="0"/>
                <xsd:element ref="ns3:Template_x0020_Types" minOccurs="0"/>
                <xsd:element ref="ns3:Template_x0020_Audience" minOccurs="0"/>
                <xsd:element ref="ns3:TemplateContentType" minOccurs="0"/>
                <xsd:element ref="ns2:j1de4bed304649cebd0002e06c39c659" minOccurs="0"/>
                <xsd:element ref="ns2:TaxCatchAll" minOccurs="0"/>
                <xsd:element ref="ns2:b3dd39b915c34e1da280e0ee39f3a874" minOccurs="0"/>
                <xsd:element ref="ns3:Show"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95495f-7121-4129-8c06-3faac6abbed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Last_x0020_Reviewed" ma:index="11" nillable="true" ma:displayName="Last Reviewed" ma:description="The date that the document was last reviewed" ma:format="DateOnly" ma:internalName="Last_x0020_Reviewed0">
      <xsd:simpleType>
        <xsd:restriction base="dms:DateTime"/>
      </xsd:simpleType>
    </xsd:element>
    <xsd:element name="Review_x0020_Period" ma:index="12" nillable="true" ma:displayName="Review Period" ma:default="Every Year" ma:description="The review period for a document" ma:format="Dropdown" ma:internalName="Review_x0020_Period">
      <xsd:simpleType>
        <xsd:restriction base="dms:Choice">
          <xsd:enumeration value="Every Year"/>
          <xsd:enumeration value="Every Two Years"/>
          <xsd:enumeration value="Every Three Years"/>
        </xsd:restriction>
      </xsd:simpleType>
    </xsd:element>
    <xsd:element name="j1de4bed304649cebd0002e06c39c659" ma:index="19" nillable="true" ma:taxonomy="true" ma:internalName="j1de4bed304649cebd0002e06c39c659" ma:taxonomyFieldName="MBS_x0020_Department" ma:displayName="MBS Department" ma:indexed="true" ma:default="" ma:fieldId="{31de4bed-3046-49ce-bd00-02e06c39c659}" ma:sspId="3043a453-d994-4fa7-b51f-36ea393d8b0d" ma:termSetId="d1a9bd26-79c5-4e01-a036-e61186137fa4" ma:anchorId="00000000-0000-0000-0000-000000000000" ma:open="false" ma:isKeyword="false">
      <xsd:complexType>
        <xsd:sequence>
          <xsd:element ref="pc:Terms" minOccurs="0" maxOccurs="1"/>
        </xsd:sequence>
      </xsd:complexType>
    </xsd:element>
    <xsd:element name="TaxCatchAll" ma:index="20" nillable="true" ma:displayName="Taxonomy Catch All Column" ma:description="" ma:hidden="true" ma:list="{ebd3320c-82ff-4e95-911f-2afcb13e52ef}" ma:internalName="TaxCatchAll" ma:showField="CatchAllData" ma:web="fc95495f-7121-4129-8c06-3faac6abbedc">
      <xsd:complexType>
        <xsd:complexContent>
          <xsd:extension base="dms:MultiChoiceLookup">
            <xsd:sequence>
              <xsd:element name="Value" type="dms:Lookup" maxOccurs="unbounded" minOccurs="0" nillable="true"/>
            </xsd:sequence>
          </xsd:extension>
        </xsd:complexContent>
      </xsd:complexType>
    </xsd:element>
    <xsd:element name="b3dd39b915c34e1da280e0ee39f3a874" ma:index="21" nillable="true" ma:taxonomy="true" ma:internalName="b3dd39b915c34e1da280e0ee39f3a874" ma:taxonomyFieldName="MBS_x0020_Document_x0020_Types" ma:displayName="MBS Document Type" ma:default="" ma:fieldId="{b3dd39b9-15c3-4e1d-a280-e0ee39f3a874}" ma:sspId="3043a453-d994-4fa7-b51f-36ea393d8b0d" ma:termSetId="d455ada3-df4b-49d2-8d04-16cd6e88ce3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9b84fdc-3bf6-4be9-abdb-613b46ac6a9c" elementFormDefault="qualified">
    <xsd:import namespace="http://schemas.microsoft.com/office/2006/documentManagement/types"/>
    <xsd:import namespace="http://schemas.microsoft.com/office/infopath/2007/PartnerControls"/>
    <xsd:element name="Last_x0020_Reviewed" ma:index="15" nillable="true" ma:displayName="Last Reviewed" ma:default="[today]" ma:format="DateOnly" ma:internalName="Last_x0020_Reviewed">
      <xsd:simpleType>
        <xsd:restriction base="dms:DateTime"/>
      </xsd:simpleType>
    </xsd:element>
    <xsd:element name="Template_x0020_Types" ma:index="16" nillable="true" ma:displayName="Template Types" ma:default="Word Document" ma:format="Dropdown" ma:internalName="Template_x0020_Types">
      <xsd:simpleType>
        <xsd:restriction base="dms:Choice">
          <xsd:enumeration value="Excel"/>
          <xsd:enumeration value="HTML"/>
          <xsd:enumeration value="PowerPoint"/>
          <xsd:enumeration value="Word Document"/>
        </xsd:restriction>
      </xsd:simpleType>
    </xsd:element>
    <xsd:element name="Template_x0020_Audience" ma:index="17" nillable="true" ma:displayName="Template Audience" ma:default="Whole of School" ma:format="Dropdown" ma:internalName="Template_x0020_Audience">
      <xsd:simpleType>
        <xsd:restriction base="dms:Choice">
          <xsd:enumeration value="Whole of School"/>
          <xsd:enumeration value="Executive Education"/>
          <xsd:enumeration value="Other"/>
        </xsd:restriction>
      </xsd:simpleType>
    </xsd:element>
    <xsd:element name="TemplateContentType" ma:index="18" nillable="true" ma:displayName="Template Content Type" ma:description="This template is used for document library template, HIVE’s admin will identify this value" ma:internalName="TemplateContentType">
      <xsd:simpleType>
        <xsd:restriction base="dms:Text">
          <xsd:maxLength value="255"/>
        </xsd:restriction>
      </xsd:simpleType>
    </xsd:element>
    <xsd:element name="Show" ma:index="22" nillable="true" ma:displayName="Show" ma:default="Yes" ma:description="Visible on MBS templates page" ma:format="Dropdown" ma:internalName="Show">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3A5739-BAC9-4125-8A1D-3DEA58E7F5DD}">
  <ds:schemaRefs>
    <ds:schemaRef ds:uri="http://schemas.microsoft.com/sharepoint/events"/>
  </ds:schemaRefs>
</ds:datastoreItem>
</file>

<file path=customXml/itemProps2.xml><?xml version="1.0" encoding="utf-8"?>
<ds:datastoreItem xmlns:ds="http://schemas.openxmlformats.org/officeDocument/2006/customXml" ds:itemID="{D58DD354-9084-415E-8E02-05780F1C38F2}">
  <ds:schemaRefs>
    <ds:schemaRef ds:uri="http://www.w3.org/XML/1998/namespace"/>
    <ds:schemaRef ds:uri="http://schemas.openxmlformats.org/package/2006/metadata/core-properties"/>
    <ds:schemaRef ds:uri="http://schemas.microsoft.com/office/infopath/2007/PartnerControls"/>
    <ds:schemaRef ds:uri="e9b84fdc-3bf6-4be9-abdb-613b46ac6a9c"/>
    <ds:schemaRef ds:uri="http://purl.org/dc/elements/1.1/"/>
    <ds:schemaRef ds:uri="http://purl.org/dc/terms/"/>
    <ds:schemaRef ds:uri="http://schemas.microsoft.com/office/2006/documentManagement/types"/>
    <ds:schemaRef ds:uri="http://schemas.microsoft.com/office/2006/metadata/properties"/>
    <ds:schemaRef ds:uri="fc95495f-7121-4129-8c06-3faac6abbedc"/>
    <ds:schemaRef ds:uri="http://purl.org/dc/dcmitype/"/>
  </ds:schemaRefs>
</ds:datastoreItem>
</file>

<file path=customXml/itemProps3.xml><?xml version="1.0" encoding="utf-8"?>
<ds:datastoreItem xmlns:ds="http://schemas.openxmlformats.org/officeDocument/2006/customXml" ds:itemID="{B700F1D7-F4CC-42FB-BFB9-3116091F2A93}">
  <ds:schemaRefs>
    <ds:schemaRef ds:uri="http://schemas.microsoft.com/sharepoint/v3/contenttype/forms"/>
  </ds:schemaRefs>
</ds:datastoreItem>
</file>

<file path=customXml/itemProps4.xml><?xml version="1.0" encoding="utf-8"?>
<ds:datastoreItem xmlns:ds="http://schemas.openxmlformats.org/officeDocument/2006/customXml" ds:itemID="{A5F62730-D0F6-4986-9B55-41589A5E72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95495f-7121-4129-8c06-3faac6abbedc"/>
    <ds:schemaRef ds:uri="e9b84fdc-3bf6-4be9-abdb-613b46ac6a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MBS Datathon slide template_UPDATED</Template>
  <TotalTime>277</TotalTime>
  <Words>691</Words>
  <Application>Microsoft Office PowerPoint</Application>
  <PresentationFormat>On-screen Show (16:9)</PresentationFormat>
  <Paragraphs>103</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MBS Powerpoint Template and Guide_widescreen with colour palette2</vt:lpstr>
      <vt:lpstr>Health Credits  Unification of policy, industry and market to promote healthier consumption and lifestyle</vt:lpstr>
      <vt:lpstr>From Health Score to Health Credits</vt:lpstr>
      <vt:lpstr>From VicHealth, we learn the cost of lifestyle diseases. From Worldsmart, we learn what people are buying. From ABS, we learn more about ourselves, where we live and how we are connected. Blending the data, we developed a Health Score that intuitively correlates food groups to health.</vt:lpstr>
      <vt:lpstr>PowerPoint Presentation</vt:lpstr>
      <vt:lpstr>We developed web applications to enable policymakers, lobby groups, industry and individuals to make informed choices from health credit design to healthy food choices. We plan on integrating our APIs with point-of-sale systems.</vt:lpstr>
      <vt:lpstr>We verified that the health score was impartial to age, gender and socio-economic factors such as income and geographical location. We believe the benefits of healthy living should remain universal to all, including the young and the old, the rich and the poor.</vt:lpstr>
      <vt:lpstr>PowerPoint Presentation</vt:lpstr>
      <vt:lpstr>PowerPoint Presentation</vt:lpstr>
      <vt:lpstr>PowerPoint Presentation</vt:lpstr>
    </vt:vector>
  </TitlesOfParts>
  <Company>Melbourne Business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Mark Alexander</dc:creator>
  <cp:lastModifiedBy>Charles Kuan</cp:lastModifiedBy>
  <cp:revision>27</cp:revision>
  <cp:lastPrinted>2012-11-19T23:14:48Z</cp:lastPrinted>
  <dcterms:created xsi:type="dcterms:W3CDTF">2017-07-01T06:14:21Z</dcterms:created>
  <dcterms:modified xsi:type="dcterms:W3CDTF">2017-07-05T21:08:38Z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0x010100BF5D8C4E6D176E4AB305FDB1E517A6D7</vt:lpwstr>
  </property>
  <property fmtid="{D5CDD505-2E9C-101B-9397-08002B2CF9AE}" pid="3" name="_dlc_DocIdItemGuid">
    <vt:lpwstr>70edc4e5-7012-4d18-94c3-b89f9ca5c54c</vt:lpwstr>
  </property>
  <property fmtid="{D5CDD505-2E9C-101B-9397-08002B2CF9AE}" pid="4" name="MBS Document Types">
    <vt:lpwstr>65;#Template|5146fdf5-f0e9-4b7a-a641-8c81c5ce4368</vt:lpwstr>
  </property>
  <property fmtid="{D5CDD505-2E9C-101B-9397-08002B2CF9AE}" pid="5" name="MBS Department">
    <vt:lpwstr>115;#Marketing and Communications|70e08a59-05b4-41c4-83ef-0ec5ed5bbe83</vt:lpwstr>
  </property>
  <property fmtid="{D5CDD505-2E9C-101B-9397-08002B2CF9AE}" pid="6" name="Order">
    <vt:r8>6500</vt:r8>
  </property>
</Properties>
</file>